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wdp" ContentType="image/vnd.ms-photo"/>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02"/>
  </p:notesMasterIdLst>
  <p:sldIdLst>
    <p:sldId id="256" r:id="rId2"/>
    <p:sldId id="257" r:id="rId3"/>
    <p:sldId id="3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357"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3" r:id="rId69"/>
    <p:sldId id="324" r:id="rId70"/>
    <p:sldId id="325" r:id="rId71"/>
    <p:sldId id="326" r:id="rId72"/>
    <p:sldId id="327" r:id="rId73"/>
    <p:sldId id="328" r:id="rId74"/>
    <p:sldId id="329" r:id="rId75"/>
    <p:sldId id="330" r:id="rId76"/>
    <p:sldId id="331" r:id="rId77"/>
    <p:sldId id="358"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Lst>
  <p:sldSz cx="9144000" cy="5715000" type="screen16x1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143" autoAdjust="0"/>
    <p:restoredTop sz="94622" autoAdjust="0"/>
  </p:normalViewPr>
  <p:slideViewPr>
    <p:cSldViewPr>
      <p:cViewPr>
        <p:scale>
          <a:sx n="70" d="100"/>
          <a:sy n="70" d="100"/>
        </p:scale>
        <p:origin x="-1854" y="-642"/>
      </p:cViewPr>
      <p:guideLst>
        <p:guide orient="horz" pos="1800"/>
        <p:guide pos="2880"/>
      </p:guideLst>
    </p:cSldViewPr>
  </p:slideViewPr>
  <p:outlineViewPr>
    <p:cViewPr>
      <p:scale>
        <a:sx n="33" d="100"/>
        <a:sy n="33" d="100"/>
      </p:scale>
      <p:origin x="0" y="1207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66323B-F605-4BF1-A0AB-64FB3E758D58}" type="datetimeFigureOut">
              <a:rPr lang="fr-FR" smtClean="0"/>
              <a:pPr/>
              <a:t>01/11/2017</a:t>
            </a:fld>
            <a:endParaRPr lang="fr-FR"/>
          </a:p>
        </p:txBody>
      </p:sp>
      <p:sp>
        <p:nvSpPr>
          <p:cNvPr id="4" name="Espace réservé de l'image des diapositives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0E263-F75C-4B0B-A12C-55DF21575388}" type="slidenum">
              <a:rPr lang="fr-FR" smtClean="0"/>
              <a:pPr/>
              <a:t>‹N°›</a:t>
            </a:fld>
            <a:endParaRPr lang="fr-FR"/>
          </a:p>
        </p:txBody>
      </p:sp>
    </p:spTree>
    <p:extLst>
      <p:ext uri="{BB962C8B-B14F-4D97-AF65-F5344CB8AC3E}">
        <p14:creationId xmlns:p14="http://schemas.microsoft.com/office/powerpoint/2010/main" xmlns="" val="1793175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
            <a:ext cx="7772400" cy="3809999"/>
          </a:xfrm>
        </p:spPr>
        <p:txBody>
          <a:bodyPr anchor="ctr">
            <a:noAutofit/>
          </a:bodyPr>
          <a:lstStyle>
            <a:lvl1pPr>
              <a:lnSpc>
                <a:spcPct val="100000"/>
              </a:lnSpc>
              <a:defRPr sz="8800" spc="-80" baseline="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457200" y="4000500"/>
            <a:ext cx="6858000" cy="7620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9F4DDB72-38EC-4EC3-B08D-A44E485A0107}" type="datetime1">
              <a:rPr lang="fr-FR" smtClean="0"/>
              <a:pPr/>
              <a:t>01/11/2017</a:t>
            </a:fld>
            <a:endParaRPr lang="fr-FR"/>
          </a:p>
        </p:txBody>
      </p:sp>
      <p:sp>
        <p:nvSpPr>
          <p:cNvPr id="5" name="Footer Placeholder 4"/>
          <p:cNvSpPr>
            <a:spLocks noGrp="1"/>
          </p:cNvSpPr>
          <p:nvPr>
            <p:ph type="ftr" sz="quarter" idx="11"/>
          </p:nvPr>
        </p:nvSpPr>
        <p:spPr/>
        <p:txBody>
          <a:bodyPr/>
          <a:lstStyle/>
          <a:p>
            <a:r>
              <a:rPr lang="fr-FR" smtClean="0"/>
              <a:t>FSJES-Fès</a:t>
            </a:r>
            <a:endParaRPr lang="fr-FR"/>
          </a:p>
        </p:txBody>
      </p:sp>
      <p:sp>
        <p:nvSpPr>
          <p:cNvPr id="9" name="Rectangle 8"/>
          <p:cNvSpPr/>
          <p:nvPr/>
        </p:nvSpPr>
        <p:spPr>
          <a:xfrm>
            <a:off x="9001124" y="4038600"/>
            <a:ext cx="142876" cy="1676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03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4802380-9B25-4AD7-8E7A-E60E8B2C67E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CF17DEE-D4A2-4E18-8DAE-E54A629620BF}" type="datetime1">
              <a:rPr lang="fr-FR" smtClean="0"/>
              <a:pPr/>
              <a:t>01/11/2017</a:t>
            </a:fld>
            <a:endParaRPr lang="fr-FR"/>
          </a:p>
        </p:txBody>
      </p:sp>
      <p:sp>
        <p:nvSpPr>
          <p:cNvPr id="5" name="Footer Placeholder 4"/>
          <p:cNvSpPr>
            <a:spLocks noGrp="1"/>
          </p:cNvSpPr>
          <p:nvPr>
            <p:ph type="ftr" sz="quarter" idx="11"/>
          </p:nvPr>
        </p:nvSpPr>
        <p:spPr/>
        <p:txBody>
          <a:bodyPr/>
          <a:lstStyle/>
          <a:p>
            <a:r>
              <a:rPr lang="fr-FR" smtClean="0"/>
              <a:t>FSJES-Fès</a:t>
            </a:r>
            <a:endParaRPr lang="fr-FR"/>
          </a:p>
        </p:txBody>
      </p:sp>
      <p:sp>
        <p:nvSpPr>
          <p:cNvPr id="6" name="Slide Number Placeholder 5"/>
          <p:cNvSpPr>
            <a:spLocks noGrp="1"/>
          </p:cNvSpPr>
          <p:nvPr>
            <p:ph type="sldNum" sz="quarter" idx="12"/>
          </p:nvPr>
        </p:nvSpPr>
        <p:spPr/>
        <p:txBody>
          <a:bodyPr/>
          <a:lstStyle/>
          <a:p>
            <a:fld id="{44802380-9B25-4AD7-8E7A-E60E8B2C67E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5DCFEFE-8C23-49C4-BF5F-7B8B5B1308A5}" type="datetime1">
              <a:rPr lang="fr-FR" smtClean="0"/>
              <a:pPr/>
              <a:t>01/11/2017</a:t>
            </a:fld>
            <a:endParaRPr lang="fr-FR"/>
          </a:p>
        </p:txBody>
      </p:sp>
      <p:sp>
        <p:nvSpPr>
          <p:cNvPr id="5" name="Footer Placeholder 4"/>
          <p:cNvSpPr>
            <a:spLocks noGrp="1"/>
          </p:cNvSpPr>
          <p:nvPr>
            <p:ph type="ftr" sz="quarter" idx="11"/>
          </p:nvPr>
        </p:nvSpPr>
        <p:spPr/>
        <p:txBody>
          <a:bodyPr/>
          <a:lstStyle/>
          <a:p>
            <a:r>
              <a:rPr lang="fr-FR" smtClean="0"/>
              <a:t>FSJES-Fès</a:t>
            </a:r>
            <a:endParaRPr lang="fr-FR"/>
          </a:p>
        </p:txBody>
      </p:sp>
      <p:sp>
        <p:nvSpPr>
          <p:cNvPr id="6" name="Slide Number Placeholder 5"/>
          <p:cNvSpPr>
            <a:spLocks noGrp="1"/>
          </p:cNvSpPr>
          <p:nvPr>
            <p:ph type="sldNum" sz="quarter" idx="12"/>
          </p:nvPr>
        </p:nvSpPr>
        <p:spPr/>
        <p:txBody>
          <a:bodyPr/>
          <a:lstStyle/>
          <a:p>
            <a:fld id="{44802380-9B25-4AD7-8E7A-E60E8B2C67E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7F06A43-508E-4867-9AA0-6B7AF5EB2EC0}" type="datetime1">
              <a:rPr lang="fr-FR" smtClean="0"/>
              <a:pPr/>
              <a:t>01/11/2017</a:t>
            </a:fld>
            <a:endParaRPr lang="fr-FR"/>
          </a:p>
        </p:txBody>
      </p:sp>
      <p:sp>
        <p:nvSpPr>
          <p:cNvPr id="5" name="Footer Placeholder 4"/>
          <p:cNvSpPr>
            <a:spLocks noGrp="1"/>
          </p:cNvSpPr>
          <p:nvPr>
            <p:ph type="ftr" sz="quarter" idx="11"/>
          </p:nvPr>
        </p:nvSpPr>
        <p:spPr/>
        <p:txBody>
          <a:bodyPr/>
          <a:lstStyle/>
          <a:p>
            <a:r>
              <a:rPr lang="fr-FR" smtClean="0"/>
              <a:t>FSJES-Fès</a:t>
            </a:r>
            <a:endParaRPr lang="fr-FR"/>
          </a:p>
        </p:txBody>
      </p:sp>
      <p:sp>
        <p:nvSpPr>
          <p:cNvPr id="6" name="Slide Number Placeholder 5"/>
          <p:cNvSpPr>
            <a:spLocks noGrp="1"/>
          </p:cNvSpPr>
          <p:nvPr>
            <p:ph type="sldNum" sz="quarter" idx="12"/>
          </p:nvPr>
        </p:nvSpPr>
        <p:spPr/>
        <p:txBody>
          <a:bodyPr/>
          <a:lstStyle/>
          <a:p>
            <a:fld id="{44802380-9B25-4AD7-8E7A-E60E8B2C67E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06501"/>
            <a:ext cx="7772400" cy="3600979"/>
          </a:xfrm>
        </p:spPr>
        <p:txBody>
          <a:bodyPr anchor="ctr">
            <a:noAutofit/>
          </a:bodyPr>
          <a:lstStyle>
            <a:lvl1pPr algn="l">
              <a:lnSpc>
                <a:spcPct val="100000"/>
              </a:lnSpc>
              <a:defRPr sz="8800" b="0" cap="all" spc="-80" baseline="0">
                <a:solidFill>
                  <a:schemeClr val="tx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90501"/>
            <a:ext cx="7772400" cy="8890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65BF2C58-3E9E-43B1-887F-F12F880C437E}" type="datetime1">
              <a:rPr lang="fr-FR" smtClean="0"/>
              <a:pPr/>
              <a:t>01/11/2017</a:t>
            </a:fld>
            <a:endParaRPr lang="fr-FR"/>
          </a:p>
        </p:txBody>
      </p:sp>
      <p:sp>
        <p:nvSpPr>
          <p:cNvPr id="8" name="Slide Number Placeholder 7"/>
          <p:cNvSpPr>
            <a:spLocks noGrp="1"/>
          </p:cNvSpPr>
          <p:nvPr>
            <p:ph type="sldNum" sz="quarter" idx="11"/>
          </p:nvPr>
        </p:nvSpPr>
        <p:spPr/>
        <p:txBody>
          <a:bodyPr/>
          <a:lstStyle/>
          <a:p>
            <a:fld id="{44802380-9B25-4AD7-8E7A-E60E8B2C67E5}" type="slidenum">
              <a:rPr lang="fr-FR" smtClean="0"/>
              <a:pPr/>
              <a:t>‹N°›</a:t>
            </a:fld>
            <a:endParaRPr lang="fr-FR"/>
          </a:p>
        </p:txBody>
      </p:sp>
      <p:sp>
        <p:nvSpPr>
          <p:cNvPr id="9" name="Footer Placeholder 8"/>
          <p:cNvSpPr>
            <a:spLocks noGrp="1"/>
          </p:cNvSpPr>
          <p:nvPr>
            <p:ph type="ftr" sz="quarter" idx="12"/>
          </p:nvPr>
        </p:nvSpPr>
        <p:spPr/>
        <p:txBody>
          <a:bodyPr/>
          <a:lstStyle/>
          <a:p>
            <a:r>
              <a:rPr lang="fr-FR" smtClean="0"/>
              <a:t>FSJES-Fès</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1630680" y="1312334"/>
            <a:ext cx="329184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90160" y="1312334"/>
            <a:ext cx="329184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A825252-D712-4430-9E9F-34B04727841A}" type="datetime1">
              <a:rPr lang="fr-FR" smtClean="0"/>
              <a:pPr/>
              <a:t>01/11/2017</a:t>
            </a:fld>
            <a:endParaRPr lang="fr-FR"/>
          </a:p>
        </p:txBody>
      </p:sp>
      <p:sp>
        <p:nvSpPr>
          <p:cNvPr id="6" name="Footer Placeholder 5"/>
          <p:cNvSpPr>
            <a:spLocks noGrp="1"/>
          </p:cNvSpPr>
          <p:nvPr>
            <p:ph type="ftr" sz="quarter" idx="11"/>
          </p:nvPr>
        </p:nvSpPr>
        <p:spPr/>
        <p:txBody>
          <a:bodyPr/>
          <a:lstStyle/>
          <a:p>
            <a:r>
              <a:rPr lang="fr-FR" smtClean="0"/>
              <a:t>FSJES-Fès</a:t>
            </a:r>
            <a:endParaRPr lang="fr-FR"/>
          </a:p>
        </p:txBody>
      </p:sp>
      <p:sp>
        <p:nvSpPr>
          <p:cNvPr id="7" name="Slide Number Placeholder 6"/>
          <p:cNvSpPr>
            <a:spLocks noGrp="1"/>
          </p:cNvSpPr>
          <p:nvPr>
            <p:ph type="sldNum" sz="quarter" idx="12"/>
          </p:nvPr>
        </p:nvSpPr>
        <p:spPr/>
        <p:txBody>
          <a:bodyPr/>
          <a:lstStyle/>
          <a:p>
            <a:fld id="{44802380-9B25-4AD7-8E7A-E60E8B2C67E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627632" y="1310640"/>
            <a:ext cx="3291840" cy="533135"/>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627632" y="1882805"/>
            <a:ext cx="32918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93208" y="1310640"/>
            <a:ext cx="3291840" cy="533135"/>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5093208" y="1882805"/>
            <a:ext cx="32918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B9221E3-74DD-4A7B-A4F1-A16A0D4E2162}" type="datetime1">
              <a:rPr lang="fr-FR" smtClean="0"/>
              <a:pPr/>
              <a:t>01/11/2017</a:t>
            </a:fld>
            <a:endParaRPr lang="fr-FR"/>
          </a:p>
        </p:txBody>
      </p:sp>
      <p:sp>
        <p:nvSpPr>
          <p:cNvPr id="8" name="Footer Placeholder 7"/>
          <p:cNvSpPr>
            <a:spLocks noGrp="1"/>
          </p:cNvSpPr>
          <p:nvPr>
            <p:ph type="ftr" sz="quarter" idx="11"/>
          </p:nvPr>
        </p:nvSpPr>
        <p:spPr/>
        <p:txBody>
          <a:bodyPr/>
          <a:lstStyle/>
          <a:p>
            <a:r>
              <a:rPr lang="fr-FR" smtClean="0"/>
              <a:t>FSJES-Fès</a:t>
            </a:r>
            <a:endParaRPr lang="fr-FR"/>
          </a:p>
        </p:txBody>
      </p:sp>
      <p:sp>
        <p:nvSpPr>
          <p:cNvPr id="9" name="Slide Number Placeholder 8"/>
          <p:cNvSpPr>
            <a:spLocks noGrp="1"/>
          </p:cNvSpPr>
          <p:nvPr>
            <p:ph type="sldNum" sz="quarter" idx="12"/>
          </p:nvPr>
        </p:nvSpPr>
        <p:spPr/>
        <p:txBody>
          <a:bodyPr/>
          <a:lstStyle/>
          <a:p>
            <a:fld id="{44802380-9B25-4AD7-8E7A-E60E8B2C67E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4ABFE131-7347-4DB8-AD12-A3061FBB1077}" type="datetime1">
              <a:rPr lang="fr-FR" smtClean="0"/>
              <a:pPr/>
              <a:t>01/11/2017</a:t>
            </a:fld>
            <a:endParaRPr lang="fr-FR"/>
          </a:p>
        </p:txBody>
      </p:sp>
      <p:sp>
        <p:nvSpPr>
          <p:cNvPr id="4" name="Footer Placeholder 3"/>
          <p:cNvSpPr>
            <a:spLocks noGrp="1"/>
          </p:cNvSpPr>
          <p:nvPr>
            <p:ph type="ftr" sz="quarter" idx="11"/>
          </p:nvPr>
        </p:nvSpPr>
        <p:spPr/>
        <p:txBody>
          <a:bodyPr/>
          <a:lstStyle/>
          <a:p>
            <a:r>
              <a:rPr lang="fr-FR" smtClean="0"/>
              <a:t>FSJES-Fès</a:t>
            </a:r>
            <a:endParaRPr lang="fr-FR"/>
          </a:p>
        </p:txBody>
      </p:sp>
      <p:sp>
        <p:nvSpPr>
          <p:cNvPr id="5" name="Slide Number Placeholder 4"/>
          <p:cNvSpPr>
            <a:spLocks noGrp="1"/>
          </p:cNvSpPr>
          <p:nvPr>
            <p:ph type="sldNum" sz="quarter" idx="12"/>
          </p:nvPr>
        </p:nvSpPr>
        <p:spPr/>
        <p:txBody>
          <a:bodyPr/>
          <a:lstStyle/>
          <a:p>
            <a:fld id="{44802380-9B25-4AD7-8E7A-E60E8B2C67E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Footer Placeholder 2"/>
          <p:cNvSpPr>
            <a:spLocks noGrp="1"/>
          </p:cNvSpPr>
          <p:nvPr>
            <p:ph type="ftr" sz="quarter" idx="11"/>
          </p:nvPr>
        </p:nvSpPr>
        <p:spPr/>
        <p:txBody>
          <a:bodyPr/>
          <a:lstStyle/>
          <a:p>
            <a:r>
              <a:rPr lang="fr-FR" smtClean="0"/>
              <a:t>FSJES-Fès</a:t>
            </a:r>
            <a:endParaRPr lang="fr-FR"/>
          </a:p>
        </p:txBody>
      </p:sp>
      <p:sp>
        <p:nvSpPr>
          <p:cNvPr id="4" name="Slide Number Placeholder 3"/>
          <p:cNvSpPr>
            <a:spLocks noGrp="1"/>
          </p:cNvSpPr>
          <p:nvPr>
            <p:ph type="sldNum" sz="quarter" idx="12"/>
          </p:nvPr>
        </p:nvSpPr>
        <p:spPr/>
        <p:txBody>
          <a:bodyPr/>
          <a:lstStyle/>
          <a:p>
            <a:fld id="{44802380-9B25-4AD7-8E7A-E60E8B2C67E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333500"/>
            <a:ext cx="5111750" cy="3733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1333500"/>
            <a:ext cx="3008313" cy="3733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78A0490-1CCC-4CA2-B722-5BF2EA47A58D}" type="datetime1">
              <a:rPr lang="fr-FR" smtClean="0"/>
              <a:pPr/>
              <a:t>01/11/2017</a:t>
            </a:fld>
            <a:endParaRPr lang="fr-FR"/>
          </a:p>
        </p:txBody>
      </p:sp>
      <p:sp>
        <p:nvSpPr>
          <p:cNvPr id="6" name="Footer Placeholder 5"/>
          <p:cNvSpPr>
            <a:spLocks noGrp="1"/>
          </p:cNvSpPr>
          <p:nvPr>
            <p:ph type="ftr" sz="quarter" idx="11"/>
          </p:nvPr>
        </p:nvSpPr>
        <p:spPr/>
        <p:txBody>
          <a:bodyPr/>
          <a:lstStyle/>
          <a:p>
            <a:r>
              <a:rPr lang="fr-FR" smtClean="0"/>
              <a:t>FSJES-Fès</a:t>
            </a:r>
            <a:endParaRPr lang="fr-FR"/>
          </a:p>
        </p:txBody>
      </p:sp>
      <p:sp>
        <p:nvSpPr>
          <p:cNvPr id="7" name="Slide Number Placeholder 6"/>
          <p:cNvSpPr>
            <a:spLocks noGrp="1"/>
          </p:cNvSpPr>
          <p:nvPr>
            <p:ph type="sldNum" sz="quarter" idx="12"/>
          </p:nvPr>
        </p:nvSpPr>
        <p:spPr/>
        <p:txBody>
          <a:bodyPr/>
          <a:lstStyle/>
          <a:p>
            <a:fld id="{44802380-9B25-4AD7-8E7A-E60E8B2C67E5}" type="slidenum">
              <a:rPr lang="fr-FR" smtClean="0"/>
              <a:pPr/>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ectangle 8"/>
          <p:cNvSpPr/>
          <p:nvPr/>
        </p:nvSpPr>
        <p:spPr>
          <a:xfrm>
            <a:off x="9001124" y="4038600"/>
            <a:ext cx="142876" cy="1676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03860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457200" y="4762500"/>
            <a:ext cx="8153400" cy="381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3AFAB7-3EA3-4715-9E35-0E23EACEC34E}" type="datetime1">
              <a:rPr lang="fr-FR" smtClean="0"/>
              <a:pPr/>
              <a:t>01/11/2017</a:t>
            </a:fld>
            <a:endParaRPr lang="fr-FR"/>
          </a:p>
        </p:txBody>
      </p:sp>
      <p:sp>
        <p:nvSpPr>
          <p:cNvPr id="6" name="Footer Placeholder 5"/>
          <p:cNvSpPr>
            <a:spLocks noGrp="1"/>
          </p:cNvSpPr>
          <p:nvPr>
            <p:ph type="ftr" sz="quarter" idx="11"/>
          </p:nvPr>
        </p:nvSpPr>
        <p:spPr/>
        <p:txBody>
          <a:bodyPr/>
          <a:lstStyle/>
          <a:p>
            <a:r>
              <a:rPr lang="fr-FR" smtClean="0"/>
              <a:t>FSJES-Fès</a:t>
            </a:r>
            <a:endParaRPr lang="fr-F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4802380-9B25-4AD7-8E7A-E60E8B2C67E5}" type="slidenum">
              <a:rPr lang="fr-FR" smtClean="0"/>
              <a:pPr/>
              <a:t>‹N°›</a:t>
            </a:fld>
            <a:endParaRPr lang="fr-FR"/>
          </a:p>
        </p:txBody>
      </p:sp>
      <p:sp>
        <p:nvSpPr>
          <p:cNvPr id="8" name="Title 7"/>
          <p:cNvSpPr>
            <a:spLocks noGrp="1"/>
          </p:cNvSpPr>
          <p:nvPr>
            <p:ph type="title"/>
          </p:nvPr>
        </p:nvSpPr>
        <p:spPr>
          <a:xfrm>
            <a:off x="457200" y="4127500"/>
            <a:ext cx="8153400" cy="635000"/>
          </a:xfrm>
        </p:spPr>
        <p:txBody>
          <a:bodyPr anchor="t">
            <a:normAutofit/>
          </a:bodyPr>
          <a:lstStyle>
            <a:lvl1pPr>
              <a:defRPr sz="3200"/>
            </a:lvl1pPr>
          </a:lstStyle>
          <a:p>
            <a:r>
              <a:rPr lang="fr-FR" smtClean="0"/>
              <a:t>Modifiez le style du titre</a:t>
            </a:r>
            <a:endParaRPr lang="en-US" dirty="0"/>
          </a:p>
        </p:txBody>
      </p:sp>
      <p:sp>
        <p:nvSpPr>
          <p:cNvPr id="10" name="Rectangle 9"/>
          <p:cNvSpPr/>
          <p:nvPr/>
        </p:nvSpPr>
        <p:spPr>
          <a:xfrm>
            <a:off x="9001124" y="0"/>
            <a:ext cx="142876" cy="403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7265"/>
            <a:ext cx="5791200"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460500"/>
            <a:ext cx="7620000" cy="364463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5143501"/>
            <a:ext cx="3429000" cy="254000"/>
          </a:xfrm>
          <a:prstGeom prst="rect">
            <a:avLst/>
          </a:prstGeom>
        </p:spPr>
        <p:txBody>
          <a:bodyPr vert="horz" lIns="91440" tIns="45720" rIns="91440" bIns="0" rtlCol="0" anchor="b"/>
          <a:lstStyle>
            <a:lvl1pPr algn="l">
              <a:defRPr sz="1000">
                <a:solidFill>
                  <a:schemeClr val="tx1"/>
                </a:solidFill>
              </a:defRPr>
            </a:lvl1pPr>
          </a:lstStyle>
          <a:p>
            <a:fld id="{D194C0D9-C86A-41BC-A072-D7C93EB61037}" type="datetime1">
              <a:rPr lang="fr-FR" smtClean="0"/>
              <a:pPr/>
              <a:t>01/11/2017</a:t>
            </a:fld>
            <a:endParaRPr lang="fr-FR"/>
          </a:p>
        </p:txBody>
      </p:sp>
      <p:sp>
        <p:nvSpPr>
          <p:cNvPr id="5" name="Footer Placeholder 4"/>
          <p:cNvSpPr>
            <a:spLocks noGrp="1"/>
          </p:cNvSpPr>
          <p:nvPr>
            <p:ph type="ftr" sz="quarter" idx="3"/>
          </p:nvPr>
        </p:nvSpPr>
        <p:spPr>
          <a:xfrm>
            <a:off x="457200" y="5410729"/>
            <a:ext cx="3429000" cy="236538"/>
          </a:xfrm>
          <a:prstGeom prst="rect">
            <a:avLst/>
          </a:prstGeom>
        </p:spPr>
        <p:txBody>
          <a:bodyPr vert="horz" lIns="91440" tIns="45720" rIns="91440" bIns="45720" rtlCol="0" anchor="t"/>
          <a:lstStyle>
            <a:lvl1pPr algn="l">
              <a:defRPr sz="1000">
                <a:solidFill>
                  <a:schemeClr val="tx1"/>
                </a:solidFill>
              </a:defRPr>
            </a:lvl1pPr>
          </a:lstStyle>
          <a:p>
            <a:r>
              <a:rPr lang="fr-FR" smtClean="0"/>
              <a:t>FSJES-Fès</a:t>
            </a:r>
            <a:endParaRPr lang="fr-FR"/>
          </a:p>
        </p:txBody>
      </p:sp>
      <p:sp>
        <p:nvSpPr>
          <p:cNvPr id="6" name="Slide Number Placeholder 5"/>
          <p:cNvSpPr>
            <a:spLocks noGrp="1"/>
          </p:cNvSpPr>
          <p:nvPr>
            <p:ph type="sldNum" sz="quarter" idx="4"/>
          </p:nvPr>
        </p:nvSpPr>
        <p:spPr>
          <a:xfrm rot="16200000">
            <a:off x="8337021" y="4874154"/>
            <a:ext cx="1096434" cy="365125"/>
          </a:xfrm>
          <a:prstGeom prst="rect">
            <a:avLst/>
          </a:prstGeom>
        </p:spPr>
        <p:txBody>
          <a:bodyPr vert="horz" lIns="91440" tIns="45720" rIns="91440" bIns="45720" rtlCol="0" anchor="ctr"/>
          <a:lstStyle>
            <a:lvl1pPr algn="l">
              <a:defRPr sz="2400" b="1">
                <a:solidFill>
                  <a:schemeClr val="tx2"/>
                </a:solidFill>
              </a:defRPr>
            </a:lvl1pPr>
          </a:lstStyle>
          <a:p>
            <a:fld id="{44802380-9B25-4AD7-8E7A-E60E8B2C67E5}" type="slidenum">
              <a:rPr lang="fr-FR" smtClean="0"/>
              <a:pPr/>
              <a:t>‹N°›</a:t>
            </a:fld>
            <a:endParaRPr lang="fr-FR"/>
          </a:p>
        </p:txBody>
      </p:sp>
      <p:sp>
        <p:nvSpPr>
          <p:cNvPr id="7" name="Rectangle 6"/>
          <p:cNvSpPr/>
          <p:nvPr/>
        </p:nvSpPr>
        <p:spPr>
          <a:xfrm>
            <a:off x="9001124" y="0"/>
            <a:ext cx="142876"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143000"/>
            <a:ext cx="142876" cy="45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3001516"/>
            <a:ext cx="7772400" cy="1082993"/>
          </a:xfrm>
        </p:spPr>
        <p:txBody>
          <a:bodyPr/>
          <a:lstStyle/>
          <a:p>
            <a:r>
              <a:rPr lang="fr-FR" sz="5400" dirty="0" smtClean="0"/>
              <a:t>Management 2</a:t>
            </a:r>
            <a:endParaRPr lang="fr-FR" sz="5400" dirty="0"/>
          </a:p>
        </p:txBody>
      </p:sp>
      <p:sp>
        <p:nvSpPr>
          <p:cNvPr id="4" name="Sous-titre 3"/>
          <p:cNvSpPr>
            <a:spLocks noGrp="1"/>
          </p:cNvSpPr>
          <p:nvPr>
            <p:ph type="subTitle" idx="1"/>
          </p:nvPr>
        </p:nvSpPr>
        <p:spPr>
          <a:xfrm>
            <a:off x="551646" y="4009628"/>
            <a:ext cx="6695730" cy="635000"/>
          </a:xfrm>
        </p:spPr>
        <p:txBody>
          <a:bodyPr>
            <a:normAutofit/>
          </a:bodyPr>
          <a:lstStyle/>
          <a:p>
            <a:r>
              <a:rPr lang="fr-FR" noProof="1" smtClean="0"/>
              <a:t>Mme Aicha el Azzaoui | FSJES-Fès</a:t>
            </a:r>
            <a:endParaRPr lang="fr-FR" noProof="1"/>
          </a:p>
        </p:txBody>
      </p:sp>
      <p:pic>
        <p:nvPicPr>
          <p:cNvPr id="5" name="Image 4" descr="http://www.memoireonline.com/04/10/3315/Lanimal-domestique-en-droit-penal1.png"/>
          <p:cNvPicPr/>
          <p:nvPr/>
        </p:nvPicPr>
        <p:blipFill>
          <a:blip r:embed="rId2">
            <a:extLst>
              <a:ext uri="{BEBA8EAE-BF5A-486C-A8C5-ECC9F3942E4B}">
                <a14:imgProps xmlns:a14="http://schemas.microsoft.com/office/drawing/2010/main" xmlns="">
                  <a14:imgLayer r:embed="rId3">
                    <a14:imgEffect>
                      <a14:backgroundRemoval t="5298" b="92053" l="0" r="95973">
                        <a14:foregroundMark x1="42953" y1="56954" x2="42953" y2="56954"/>
                        <a14:foregroundMark x1="57047" y1="58278" x2="57047" y2="58278"/>
                        <a14:foregroundMark x1="49664" y1="85430" x2="49664" y2="85430"/>
                        <a14:foregroundMark x1="69799" y1="78146" x2="69799" y2="78146"/>
                        <a14:foregroundMark x1="66443" y1="78146" x2="66443" y2="78146"/>
                        <a14:foregroundMark x1="32215" y1="78146" x2="32215" y2="78146"/>
                        <a14:foregroundMark x1="15436" y1="27815" x2="15436" y2="27815"/>
                        <a14:foregroundMark x1="15436" y1="20530" x2="15436" y2="20530"/>
                        <a14:foregroundMark x1="19463" y1="15894" x2="19463" y2="15894"/>
                        <a14:foregroundMark x1="71141" y1="17219" x2="71141" y2="17219"/>
                        <a14:foregroundMark x1="77852" y1="14570" x2="77852" y2="14570"/>
                        <a14:foregroundMark x1="73826" y1="12583" x2="73826" y2="12583"/>
                        <a14:foregroundMark x1="68456" y1="11921" x2="68456" y2="11921"/>
                        <a14:foregroundMark x1="63087" y1="8609" x2="63087" y2="8609"/>
                        <a14:foregroundMark x1="57047" y1="7285" x2="57047" y2="7285"/>
                        <a14:foregroundMark x1="51007" y1="6623" x2="51007" y2="6623"/>
                        <a14:foregroundMark x1="42953" y1="6623" x2="42953" y2="6623"/>
                        <a14:foregroundMark x1="32886" y1="7947" x2="32886" y2="7947"/>
                        <a14:foregroundMark x1="24832" y1="9934" x2="24832" y2="9934"/>
                      </a14:backgroundRemoval>
                    </a14:imgEffect>
                  </a14:imgLayer>
                </a14:imgProps>
              </a:ext>
              <a:ext uri="{28A0092B-C50C-407E-A947-70E740481C1C}">
                <a14:useLocalDpi xmlns:a14="http://schemas.microsoft.com/office/drawing/2010/main" xmlns="" val="0"/>
              </a:ext>
            </a:extLst>
          </a:blip>
          <a:srcRect/>
          <a:stretch>
            <a:fillRect/>
          </a:stretch>
        </p:blipFill>
        <p:spPr bwMode="auto">
          <a:xfrm>
            <a:off x="611560" y="166025"/>
            <a:ext cx="1101171" cy="1052393"/>
          </a:xfrm>
          <a:prstGeom prst="rect">
            <a:avLst/>
          </a:prstGeom>
          <a:noFill/>
          <a:ln>
            <a:noFill/>
          </a:ln>
          <a:effectLst>
            <a:glow>
              <a:schemeClr val="accent1"/>
            </a:glow>
            <a:softEdge rad="25400"/>
          </a:effectLst>
        </p:spPr>
      </p:pic>
      <p:pic>
        <p:nvPicPr>
          <p:cNvPr id="6" name="Image 5" descr="http://www.unilim.fr/tempus-modegov/files/2012/01/Universit%C3%A9-Sidi-Mohamed-Ben-Abdellah-fes.jpg"/>
          <p:cNvPicPr/>
          <p:nvPr/>
        </p:nvPicPr>
        <p:blipFill>
          <a:blip r:embed="rId4" cstate="print">
            <a:extLst>
              <a:ext uri="{BEBA8EAE-BF5A-486C-A8C5-ECC9F3942E4B}">
                <a14:imgProps xmlns:a14="http://schemas.microsoft.com/office/drawing/2010/main" xmlns="">
                  <a14:imgLayer r:embed="rId5">
                    <a14:imgEffect>
                      <a14:backgroundRemoval t="1852" b="97778" l="1000" r="96500">
                        <a14:foregroundMark x1="16500" y1="84444" x2="16500" y2="84444"/>
                        <a14:foregroundMark x1="16500" y1="91852" x2="16500" y2="91852"/>
                      </a14:backgroundRemoval>
                    </a14:imgEffect>
                  </a14:imgLayer>
                </a14:imgProps>
              </a:ext>
              <a:ext uri="{28A0092B-C50C-407E-A947-70E740481C1C}">
                <a14:useLocalDpi xmlns:a14="http://schemas.microsoft.com/office/drawing/2010/main" xmlns="" val="0"/>
              </a:ext>
            </a:extLst>
          </a:blip>
          <a:srcRect/>
          <a:stretch>
            <a:fillRect/>
          </a:stretch>
        </p:blipFill>
        <p:spPr bwMode="auto">
          <a:xfrm>
            <a:off x="7452321" y="84465"/>
            <a:ext cx="936103" cy="1188133"/>
          </a:xfrm>
          <a:prstGeom prst="rect">
            <a:avLst/>
          </a:prstGeom>
          <a:noFill/>
          <a:ln>
            <a:noFill/>
          </a:ln>
        </p:spPr>
      </p:pic>
      <p:sp>
        <p:nvSpPr>
          <p:cNvPr id="7" name="Zone de texte 16"/>
          <p:cNvSpPr txBox="1"/>
          <p:nvPr/>
        </p:nvSpPr>
        <p:spPr>
          <a:xfrm>
            <a:off x="2123728" y="337220"/>
            <a:ext cx="4824536" cy="6826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b="1" dirty="0">
                <a:solidFill>
                  <a:schemeClr val="tx1"/>
                </a:solidFill>
                <a:effectLst/>
                <a:latin typeface="Times New Roman"/>
                <a:ea typeface="Times New Roman"/>
              </a:rPr>
              <a:t>Université Sidi Mohamed Ben Abdellah</a:t>
            </a:r>
            <a:endParaRPr lang="fr-FR" dirty="0">
              <a:solidFill>
                <a:schemeClr val="tx1"/>
              </a:solidFill>
              <a:effectLst/>
              <a:latin typeface="Times New Roman"/>
              <a:ea typeface="Times New Roman"/>
            </a:endParaRPr>
          </a:p>
          <a:p>
            <a:pPr algn="ctr">
              <a:spcAft>
                <a:spcPts val="0"/>
              </a:spcAft>
            </a:pPr>
            <a:r>
              <a:rPr lang="fr-FR" b="1" dirty="0">
                <a:solidFill>
                  <a:schemeClr val="tx1"/>
                </a:solidFill>
                <a:effectLst/>
                <a:latin typeface="Times New Roman"/>
                <a:ea typeface="Times New Roman"/>
              </a:rPr>
              <a:t>Faculté des sciences </a:t>
            </a:r>
            <a:r>
              <a:rPr lang="fr-FR" b="1" dirty="0" smtClean="0">
                <a:solidFill>
                  <a:schemeClr val="tx1"/>
                </a:solidFill>
                <a:effectLst/>
                <a:latin typeface="Times New Roman"/>
                <a:ea typeface="Times New Roman"/>
              </a:rPr>
              <a:t>juridiques</a:t>
            </a:r>
            <a:r>
              <a:rPr lang="fr-FR" dirty="0">
                <a:solidFill>
                  <a:schemeClr val="tx1"/>
                </a:solidFill>
                <a:latin typeface="Times New Roman"/>
                <a:ea typeface="Times New Roman"/>
              </a:rPr>
              <a:t> </a:t>
            </a:r>
            <a:r>
              <a:rPr lang="fr-FR" b="1" dirty="0" smtClean="0">
                <a:solidFill>
                  <a:schemeClr val="tx1"/>
                </a:solidFill>
                <a:effectLst/>
                <a:latin typeface="Times New Roman"/>
                <a:ea typeface="Times New Roman"/>
              </a:rPr>
              <a:t>Economiques </a:t>
            </a:r>
            <a:r>
              <a:rPr lang="fr-FR" b="1" dirty="0">
                <a:solidFill>
                  <a:schemeClr val="tx1"/>
                </a:solidFill>
                <a:effectLst/>
                <a:latin typeface="Times New Roman"/>
                <a:ea typeface="Times New Roman"/>
              </a:rPr>
              <a:t>et </a:t>
            </a:r>
            <a:r>
              <a:rPr lang="fr-FR" b="1" dirty="0" smtClean="0">
                <a:solidFill>
                  <a:schemeClr val="tx1"/>
                </a:solidFill>
                <a:effectLst/>
                <a:latin typeface="Times New Roman"/>
                <a:ea typeface="Times New Roman"/>
              </a:rPr>
              <a:t>sociales</a:t>
            </a:r>
            <a:r>
              <a:rPr lang="fr-FR" dirty="0">
                <a:solidFill>
                  <a:schemeClr val="tx1"/>
                </a:solidFill>
                <a:latin typeface="Times New Roman"/>
                <a:ea typeface="Times New Roman"/>
              </a:rPr>
              <a:t> </a:t>
            </a:r>
            <a:r>
              <a:rPr lang="fr-FR" dirty="0" smtClean="0">
                <a:solidFill>
                  <a:schemeClr val="tx1"/>
                </a:solidFill>
                <a:latin typeface="Times New Roman"/>
                <a:ea typeface="Times New Roman"/>
              </a:rPr>
              <a:t>- </a:t>
            </a:r>
            <a:r>
              <a:rPr lang="fr-FR" b="1" dirty="0" smtClean="0">
                <a:solidFill>
                  <a:schemeClr val="tx1"/>
                </a:solidFill>
                <a:effectLst/>
                <a:latin typeface="Times New Roman"/>
                <a:ea typeface="Times New Roman"/>
              </a:rPr>
              <a:t>Fès</a:t>
            </a:r>
            <a:endParaRPr lang="fr-FR" dirty="0">
              <a:solidFill>
                <a:schemeClr val="tx1"/>
              </a:solidFill>
              <a:effectLst/>
              <a:latin typeface="Times New Roman"/>
              <a:ea typeface="Times New Roman"/>
            </a:endParaRPr>
          </a:p>
          <a:p>
            <a:pPr>
              <a:lnSpc>
                <a:spcPct val="115000"/>
              </a:lnSpc>
              <a:spcAft>
                <a:spcPts val="0"/>
              </a:spcAft>
            </a:pPr>
            <a:r>
              <a:rPr lang="fr-FR" dirty="0">
                <a:solidFill>
                  <a:schemeClr val="tx1"/>
                </a:solidFill>
                <a:effectLst/>
                <a:latin typeface="Times New Roman"/>
                <a:ea typeface="Calibri"/>
                <a:cs typeface="Arial"/>
              </a:rPr>
              <a:t> </a:t>
            </a:r>
            <a:endParaRPr lang="fr-FR" dirty="0">
              <a:solidFill>
                <a:schemeClr val="tx1"/>
              </a:solidFill>
              <a:effectLst/>
              <a:ea typeface="Calibri"/>
              <a:cs typeface="Arial"/>
            </a:endParaRPr>
          </a:p>
        </p:txBody>
      </p:sp>
      <p:sp>
        <p:nvSpPr>
          <p:cNvPr id="8" name="Espace réservé de la date 7"/>
          <p:cNvSpPr>
            <a:spLocks noGrp="1"/>
          </p:cNvSpPr>
          <p:nvPr>
            <p:ph type="dt" sz="half" idx="10"/>
          </p:nvPr>
        </p:nvSpPr>
        <p:spPr/>
        <p:txBody>
          <a:bodyPr/>
          <a:lstStyle/>
          <a:p>
            <a:fld id="{3ED3BD60-6BFA-4F84-B043-2A6F1A8C26D0}" type="datetime1">
              <a:rPr lang="fr-FR" smtClean="0"/>
              <a:pPr/>
              <a:t>01/11/2017</a:t>
            </a:fld>
            <a:endParaRPr lang="fr-FR"/>
          </a:p>
        </p:txBody>
      </p:sp>
      <p:sp>
        <p:nvSpPr>
          <p:cNvPr id="9" name="Espace réservé du pied de page 8"/>
          <p:cNvSpPr>
            <a:spLocks noGrp="1"/>
          </p:cNvSpPr>
          <p:nvPr>
            <p:ph type="ftr" sz="quarter" idx="11"/>
          </p:nvPr>
        </p:nvSpPr>
        <p:spPr/>
        <p:txBody>
          <a:bodyPr/>
          <a:lstStyle/>
          <a:p>
            <a:r>
              <a:rPr lang="fr-FR" smtClean="0"/>
              <a:t>FSJES-Fès</a:t>
            </a:r>
            <a:endParaRPr lang="fr-FR"/>
          </a:p>
        </p:txBody>
      </p:sp>
      <p:sp>
        <p:nvSpPr>
          <p:cNvPr id="10" name="Espace réservé du numéro de diapositive 9"/>
          <p:cNvSpPr>
            <a:spLocks noGrp="1"/>
          </p:cNvSpPr>
          <p:nvPr>
            <p:ph type="sldNum" sz="quarter" idx="12"/>
          </p:nvPr>
        </p:nvSpPr>
        <p:spPr/>
        <p:txBody>
          <a:bodyPr/>
          <a:lstStyle/>
          <a:p>
            <a:fld id="{44802380-9B25-4AD7-8E7A-E60E8B2C67E5}" type="slidenum">
              <a:rPr lang="fr-FR" smtClean="0"/>
              <a:pPr/>
              <a:t>1</a:t>
            </a:fld>
            <a:endParaRPr lang="fr-FR"/>
          </a:p>
        </p:txBody>
      </p:sp>
    </p:spTree>
    <p:extLst>
      <p:ext uri="{BB962C8B-B14F-4D97-AF65-F5344CB8AC3E}">
        <p14:creationId xmlns:p14="http://schemas.microsoft.com/office/powerpoint/2010/main" xmlns="" val="330116539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5059491"/>
            <a:ext cx="3429000" cy="254000"/>
          </a:xfrm>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a:xfrm>
            <a:off x="457200" y="5326719"/>
            <a:ext cx="3429000" cy="236538"/>
          </a:xfrm>
        </p:spPr>
        <p:txBody>
          <a:bodyPr/>
          <a:lstStyle/>
          <a:p>
            <a:r>
              <a:rPr lang="fr-FR" smtClean="0"/>
              <a:t>FSJES-Fès</a:t>
            </a:r>
            <a:endParaRPr lang="fr-FR"/>
          </a:p>
        </p:txBody>
      </p:sp>
      <p:sp>
        <p:nvSpPr>
          <p:cNvPr id="4" name="Espace réservé du numéro de diapositive 3"/>
          <p:cNvSpPr>
            <a:spLocks noGrp="1"/>
          </p:cNvSpPr>
          <p:nvPr>
            <p:ph type="sldNum" sz="quarter" idx="12"/>
          </p:nvPr>
        </p:nvSpPr>
        <p:spPr>
          <a:xfrm rot="16200000">
            <a:off x="8337021" y="4790144"/>
            <a:ext cx="1096434" cy="365125"/>
          </a:xfrm>
        </p:spPr>
        <p:txBody>
          <a:bodyPr/>
          <a:lstStyle/>
          <a:p>
            <a:fld id="{44802380-9B25-4AD7-8E7A-E60E8B2C67E5}" type="slidenum">
              <a:rPr lang="fr-FR" smtClean="0"/>
              <a:pPr/>
              <a:t>10</a:t>
            </a:fld>
            <a:endParaRPr lang="fr-FR"/>
          </a:p>
        </p:txBody>
      </p:sp>
      <p:sp>
        <p:nvSpPr>
          <p:cNvPr id="5" name="Rectangle 4"/>
          <p:cNvSpPr/>
          <p:nvPr/>
        </p:nvSpPr>
        <p:spPr>
          <a:xfrm>
            <a:off x="467544" y="667624"/>
            <a:ext cx="7992888" cy="4247317"/>
          </a:xfrm>
          <a:prstGeom prst="rect">
            <a:avLst/>
          </a:prstGeom>
        </p:spPr>
        <p:txBody>
          <a:bodyPr wrap="square">
            <a:spAutoFit/>
          </a:bodyPr>
          <a:lstStyle/>
          <a:p>
            <a:pPr algn="just">
              <a:lnSpc>
                <a:spcPct val="150000"/>
              </a:lnSpc>
            </a:pPr>
            <a:r>
              <a:rPr lang="fr-FR" dirty="0"/>
              <a:t>Guy </a:t>
            </a:r>
            <a:r>
              <a:rPr lang="fr-FR" dirty="0" err="1"/>
              <a:t>Mussche</a:t>
            </a:r>
            <a:r>
              <a:rPr lang="fr-FR" dirty="0"/>
              <a:t> reprend l'approche d'</a:t>
            </a:r>
            <a:r>
              <a:rPr lang="fr-FR" dirty="0" err="1"/>
              <a:t>Ansoff</a:t>
            </a:r>
            <a:r>
              <a:rPr lang="fr-FR" dirty="0"/>
              <a:t> en rajoutant un autre niveau </a:t>
            </a:r>
            <a:r>
              <a:rPr lang="fr-FR" dirty="0" smtClean="0"/>
              <a:t>:</a:t>
            </a:r>
          </a:p>
          <a:p>
            <a:pPr algn="just">
              <a:lnSpc>
                <a:spcPct val="150000"/>
              </a:lnSpc>
            </a:pPr>
            <a:endParaRPr lang="fr-FR" dirty="0"/>
          </a:p>
          <a:p>
            <a:pPr marL="1076325" indent="-285750" algn="just">
              <a:lnSpc>
                <a:spcPct val="150000"/>
              </a:lnSpc>
              <a:buFont typeface="Arial" pitchFamily="34" charset="0"/>
              <a:buChar char="•"/>
            </a:pPr>
            <a:r>
              <a:rPr lang="fr-FR" b="1" dirty="0" smtClean="0">
                <a:solidFill>
                  <a:srgbClr val="C00000"/>
                </a:solidFill>
              </a:rPr>
              <a:t>les </a:t>
            </a:r>
            <a:r>
              <a:rPr lang="fr-FR" b="1" dirty="0">
                <a:solidFill>
                  <a:srgbClr val="C00000"/>
                </a:solidFill>
              </a:rPr>
              <a:t>décisions mécaniques</a:t>
            </a:r>
            <a:r>
              <a:rPr lang="fr-FR" dirty="0"/>
              <a:t> : elles s'inscrivent dans le quotidien et sont généralement préprogrammées ;</a:t>
            </a:r>
          </a:p>
          <a:p>
            <a:pPr marL="1076325" indent="-285750" algn="just">
              <a:lnSpc>
                <a:spcPct val="150000"/>
              </a:lnSpc>
              <a:buFont typeface="Arial" pitchFamily="34" charset="0"/>
              <a:buChar char="•"/>
            </a:pPr>
            <a:r>
              <a:rPr lang="fr-FR" b="1" dirty="0" smtClean="0">
                <a:solidFill>
                  <a:srgbClr val="C00000"/>
                </a:solidFill>
              </a:rPr>
              <a:t>les </a:t>
            </a:r>
            <a:r>
              <a:rPr lang="fr-FR" b="1" dirty="0">
                <a:solidFill>
                  <a:srgbClr val="C00000"/>
                </a:solidFill>
              </a:rPr>
              <a:t>décisions administratives</a:t>
            </a:r>
            <a:r>
              <a:rPr lang="fr-FR" dirty="0"/>
              <a:t> : elles concernent la gestion des moyens à court terme ;</a:t>
            </a:r>
          </a:p>
          <a:p>
            <a:pPr marL="1076325" indent="-285750" algn="just">
              <a:lnSpc>
                <a:spcPct val="150000"/>
              </a:lnSpc>
              <a:buFont typeface="Arial" pitchFamily="34" charset="0"/>
              <a:buChar char="•"/>
            </a:pPr>
            <a:r>
              <a:rPr lang="fr-FR" b="1" dirty="0" smtClean="0">
                <a:solidFill>
                  <a:srgbClr val="C00000"/>
                </a:solidFill>
              </a:rPr>
              <a:t>les </a:t>
            </a:r>
            <a:r>
              <a:rPr lang="fr-FR" b="1" dirty="0">
                <a:solidFill>
                  <a:srgbClr val="C00000"/>
                </a:solidFill>
              </a:rPr>
              <a:t>décisions tactiques</a:t>
            </a:r>
            <a:r>
              <a:rPr lang="fr-FR" dirty="0"/>
              <a:t> : elles organisent à court et moyen termes la mise en œuvre stratégique ; </a:t>
            </a:r>
          </a:p>
          <a:p>
            <a:pPr marL="1076325" indent="-285750" algn="just">
              <a:lnSpc>
                <a:spcPct val="150000"/>
              </a:lnSpc>
              <a:buFont typeface="Arial" pitchFamily="34" charset="0"/>
              <a:buChar char="•"/>
            </a:pPr>
            <a:r>
              <a:rPr lang="fr-FR" b="1" dirty="0" smtClean="0">
                <a:solidFill>
                  <a:srgbClr val="C00000"/>
                </a:solidFill>
              </a:rPr>
              <a:t>les </a:t>
            </a:r>
            <a:r>
              <a:rPr lang="fr-FR" b="1" dirty="0">
                <a:solidFill>
                  <a:srgbClr val="C00000"/>
                </a:solidFill>
              </a:rPr>
              <a:t>décisions stratégiques</a:t>
            </a:r>
            <a:r>
              <a:rPr lang="fr-FR" dirty="0"/>
              <a:t> : elles engagent globalement et à long terme la firme dans son environnement.</a:t>
            </a:r>
          </a:p>
        </p:txBody>
      </p:sp>
    </p:spTree>
    <p:extLst>
      <p:ext uri="{BB962C8B-B14F-4D97-AF65-F5344CB8AC3E}">
        <p14:creationId xmlns:p14="http://schemas.microsoft.com/office/powerpoint/2010/main" xmlns="" val="4163197296"/>
      </p:ext>
    </p:extLst>
  </p:cSld>
  <p:clrMapOvr>
    <a:masterClrMapping/>
  </p:clrMapOvr>
  <p:transition spd="slow">
    <p:push dir="u"/>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100</a:t>
            </a:fld>
            <a:endParaRPr lang="fr-FR"/>
          </a:p>
        </p:txBody>
      </p:sp>
      <p:sp>
        <p:nvSpPr>
          <p:cNvPr id="5" name="ZoneTexte 4"/>
          <p:cNvSpPr txBox="1"/>
          <p:nvPr/>
        </p:nvSpPr>
        <p:spPr>
          <a:xfrm>
            <a:off x="2411760" y="2110125"/>
            <a:ext cx="4032448" cy="1323439"/>
          </a:xfrm>
          <a:prstGeom prst="rect">
            <a:avLst/>
          </a:prstGeom>
          <a:noFill/>
        </p:spPr>
        <p:txBody>
          <a:bodyPr wrap="square" rtlCol="0">
            <a:spAutoFit/>
          </a:bodyPr>
          <a:lstStyle/>
          <a:p>
            <a:pPr algn="ctr"/>
            <a:r>
              <a:rPr lang="fr-FR" sz="8000" dirty="0" smtClean="0">
                <a:solidFill>
                  <a:srgbClr val="C00000"/>
                </a:solidFill>
              </a:rPr>
              <a:t>Fin</a:t>
            </a:r>
            <a:endParaRPr lang="fr-FR" sz="8000" dirty="0">
              <a:solidFill>
                <a:srgbClr val="C00000"/>
              </a:solidFill>
            </a:endParaRPr>
          </a:p>
        </p:txBody>
      </p:sp>
    </p:spTree>
    <p:extLst>
      <p:ext uri="{BB962C8B-B14F-4D97-AF65-F5344CB8AC3E}">
        <p14:creationId xmlns:p14="http://schemas.microsoft.com/office/powerpoint/2010/main" xmlns="" val="1351145390"/>
      </p:ext>
    </p:extLst>
  </p:cSld>
  <p:clrMapOvr>
    <a:masterClrMapping/>
  </p:clrMapOvr>
  <mc:AlternateContent xmlns:mc="http://schemas.openxmlformats.org/markup-compatibility/2006">
    <mc:Choice xmlns:p14="http://schemas.microsoft.com/office/powerpoint/2010/main" xmlns="" Requires="p14">
      <p:transition spd="slow" p14:dur="2500">
        <p:checker dir="vert"/>
      </p:transition>
    </mc:Choice>
    <mc:Fallback>
      <p:transition spd="slow">
        <p:checker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11</a:t>
            </a:fld>
            <a:endParaRPr lang="fr-FR"/>
          </a:p>
        </p:txBody>
      </p:sp>
      <p:sp>
        <p:nvSpPr>
          <p:cNvPr id="5" name="Rectangle 4"/>
          <p:cNvSpPr/>
          <p:nvPr/>
        </p:nvSpPr>
        <p:spPr>
          <a:xfrm>
            <a:off x="971600" y="457234"/>
            <a:ext cx="5793574" cy="461665"/>
          </a:xfrm>
          <a:prstGeom prst="rect">
            <a:avLst/>
          </a:prstGeom>
        </p:spPr>
        <p:txBody>
          <a:bodyPr wrap="none">
            <a:spAutoFit/>
          </a:bodyPr>
          <a:lstStyle/>
          <a:p>
            <a:r>
              <a:rPr lang="fr-FR" sz="2400" b="1" dirty="0">
                <a:solidFill>
                  <a:srgbClr val="C00000"/>
                </a:solidFill>
              </a:rPr>
              <a:t>II-Les différents types de management</a:t>
            </a:r>
          </a:p>
        </p:txBody>
      </p:sp>
      <p:sp>
        <p:nvSpPr>
          <p:cNvPr id="6" name="Rectangle 5"/>
          <p:cNvSpPr/>
          <p:nvPr/>
        </p:nvSpPr>
        <p:spPr>
          <a:xfrm>
            <a:off x="467544" y="1057301"/>
            <a:ext cx="8064896" cy="646331"/>
          </a:xfrm>
          <a:prstGeom prst="rect">
            <a:avLst/>
          </a:prstGeom>
        </p:spPr>
        <p:txBody>
          <a:bodyPr wrap="square">
            <a:spAutoFit/>
          </a:bodyPr>
          <a:lstStyle/>
          <a:p>
            <a:r>
              <a:rPr lang="fr-FR" dirty="0"/>
              <a:t>Dans la vie de l’entreprise on peut distinguer plusieurs types de management parmi les quels on peut retenir :</a:t>
            </a:r>
          </a:p>
        </p:txBody>
      </p:sp>
      <p:sp>
        <p:nvSpPr>
          <p:cNvPr id="7" name="Rectangle 6"/>
          <p:cNvSpPr/>
          <p:nvPr/>
        </p:nvSpPr>
        <p:spPr>
          <a:xfrm>
            <a:off x="1115616" y="1837387"/>
            <a:ext cx="4493538" cy="369332"/>
          </a:xfrm>
          <a:prstGeom prst="rect">
            <a:avLst/>
          </a:prstGeom>
        </p:spPr>
        <p:txBody>
          <a:bodyPr wrap="none">
            <a:spAutoFit/>
          </a:bodyPr>
          <a:lstStyle/>
          <a:p>
            <a:r>
              <a:rPr lang="fr-FR" b="1" dirty="0"/>
              <a:t>A- Le management a un impact durable</a:t>
            </a:r>
          </a:p>
        </p:txBody>
      </p:sp>
      <p:sp>
        <p:nvSpPr>
          <p:cNvPr id="8" name="Rectangle 7"/>
          <p:cNvSpPr/>
          <p:nvPr/>
        </p:nvSpPr>
        <p:spPr>
          <a:xfrm>
            <a:off x="1115616" y="2369703"/>
            <a:ext cx="3698448" cy="369332"/>
          </a:xfrm>
          <a:prstGeom prst="rect">
            <a:avLst/>
          </a:prstGeom>
        </p:spPr>
        <p:txBody>
          <a:bodyPr wrap="none">
            <a:spAutoFit/>
          </a:bodyPr>
          <a:lstStyle/>
          <a:p>
            <a:r>
              <a:rPr lang="fr-FR" b="1" dirty="0"/>
              <a:t>B- Le management opérationnel</a:t>
            </a:r>
          </a:p>
        </p:txBody>
      </p:sp>
      <p:sp>
        <p:nvSpPr>
          <p:cNvPr id="9" name="Rectangle 8"/>
          <p:cNvSpPr/>
          <p:nvPr/>
        </p:nvSpPr>
        <p:spPr>
          <a:xfrm>
            <a:off x="1115616" y="2878540"/>
            <a:ext cx="6912768" cy="646331"/>
          </a:xfrm>
          <a:prstGeom prst="rect">
            <a:avLst/>
          </a:prstGeom>
        </p:spPr>
        <p:txBody>
          <a:bodyPr wrap="square">
            <a:spAutoFit/>
          </a:bodyPr>
          <a:lstStyle/>
          <a:p>
            <a:r>
              <a:rPr lang="fr-FR" b="1" dirty="0"/>
              <a:t>C- La complémentarité entre le mangement opérationnel et le management stratégique</a:t>
            </a:r>
          </a:p>
        </p:txBody>
      </p:sp>
    </p:spTree>
    <p:extLst>
      <p:ext uri="{BB962C8B-B14F-4D97-AF65-F5344CB8AC3E}">
        <p14:creationId xmlns:p14="http://schemas.microsoft.com/office/powerpoint/2010/main" xmlns="" val="990717686"/>
      </p:ext>
    </p:extLst>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12</a:t>
            </a:fld>
            <a:endParaRPr lang="fr-FR"/>
          </a:p>
        </p:txBody>
      </p:sp>
      <p:sp>
        <p:nvSpPr>
          <p:cNvPr id="5" name="Rectangle 4"/>
          <p:cNvSpPr/>
          <p:nvPr/>
        </p:nvSpPr>
        <p:spPr>
          <a:xfrm>
            <a:off x="755576" y="397227"/>
            <a:ext cx="4493538" cy="369332"/>
          </a:xfrm>
          <a:prstGeom prst="rect">
            <a:avLst/>
          </a:prstGeom>
        </p:spPr>
        <p:txBody>
          <a:bodyPr wrap="none">
            <a:spAutoFit/>
          </a:bodyPr>
          <a:lstStyle/>
          <a:p>
            <a:r>
              <a:rPr lang="fr-FR" b="1" dirty="0"/>
              <a:t>A- Le management a un impact durable</a:t>
            </a:r>
          </a:p>
        </p:txBody>
      </p:sp>
      <p:sp>
        <p:nvSpPr>
          <p:cNvPr id="6" name="Rectangle 5"/>
          <p:cNvSpPr/>
          <p:nvPr/>
        </p:nvSpPr>
        <p:spPr>
          <a:xfrm>
            <a:off x="323528" y="934764"/>
            <a:ext cx="8424936" cy="4154984"/>
          </a:xfrm>
          <a:prstGeom prst="rect">
            <a:avLst/>
          </a:prstGeom>
        </p:spPr>
        <p:txBody>
          <a:bodyPr wrap="square">
            <a:spAutoFit/>
          </a:bodyPr>
          <a:lstStyle/>
          <a:p>
            <a:pPr algn="just"/>
            <a:r>
              <a:rPr lang="fr-FR" sz="1600" dirty="0"/>
              <a:t>Le management est élaborées par la direction, qui correspond pour Henry </a:t>
            </a:r>
            <a:r>
              <a:rPr lang="fr-FR" sz="1600" dirty="0" err="1"/>
              <a:t>Mintzberg</a:t>
            </a:r>
            <a:r>
              <a:rPr lang="fr-FR" sz="1600" dirty="0"/>
              <a:t> au « sommet stratégique », Elle élabore les grandes orientations de l'entreprise pour assurer sa pérennité et développer ses parts de marchés, Ces décisions s'effectuent sur le moyen et long terme et concernent :</a:t>
            </a:r>
          </a:p>
          <a:p>
            <a:pPr lvl="0" algn="just"/>
            <a:r>
              <a:rPr lang="fr-FR" sz="1600" dirty="0"/>
              <a:t>la mise en place de la structure interne, aussi bien pour la création de l'entreprise que pour sa restructuration ou sa réorganisation ;</a:t>
            </a:r>
          </a:p>
          <a:p>
            <a:pPr lvl="0" algn="just"/>
            <a:r>
              <a:rPr lang="fr-FR" sz="1600" dirty="0"/>
              <a:t>les choix produits/marchés/technologies, avec l'élaboration des domaines d'activités de l'entreprise (DAS : domaines d'activité stratégique qui correspond à une segmentation des marchés) ; </a:t>
            </a:r>
          </a:p>
          <a:p>
            <a:pPr lvl="0" algn="just"/>
            <a:r>
              <a:rPr lang="fr-FR" sz="1600" dirty="0"/>
              <a:t>les recentrages stratégiques de l'entreprise ou de sa réorientation due à la concurrence ; </a:t>
            </a:r>
          </a:p>
          <a:p>
            <a:pPr lvl="0" algn="just"/>
            <a:r>
              <a:rPr lang="fr-FR" sz="1600" dirty="0"/>
              <a:t>l'adaptation du fonctionnement interne de l'entreprise liée, aussi bien aux ressources financières que matérielles et humaines qui sont essentielles à la pérennité de l’entreprise ;</a:t>
            </a:r>
          </a:p>
          <a:p>
            <a:pPr lvl="0" algn="just"/>
            <a:r>
              <a:rPr lang="fr-FR" sz="1600" dirty="0"/>
              <a:t>l'établissement de partenariats d'entreprise par la stratégie d'impartition comme par exemple l'externalisation des activités par la sous-traitance. Les décisions stratégiques peuvent avoir, également pour conséquence de modifier l'image de l'entreprise par exemple cette entreprise décide de mettre en place une RSE.</a:t>
            </a:r>
          </a:p>
        </p:txBody>
      </p:sp>
    </p:spTree>
    <p:extLst>
      <p:ext uri="{BB962C8B-B14F-4D97-AF65-F5344CB8AC3E}">
        <p14:creationId xmlns:p14="http://schemas.microsoft.com/office/powerpoint/2010/main" xmlns="" val="1798393308"/>
      </p:ext>
    </p:extLst>
  </p:cSld>
  <p:clrMapOvr>
    <a:masterClrMapping/>
  </p:clrMapOvr>
  <p:transition spd="slow">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13</a:t>
            </a:fld>
            <a:endParaRPr lang="fr-FR"/>
          </a:p>
        </p:txBody>
      </p:sp>
      <p:sp>
        <p:nvSpPr>
          <p:cNvPr id="5" name="Rectangle 4"/>
          <p:cNvSpPr/>
          <p:nvPr/>
        </p:nvSpPr>
        <p:spPr>
          <a:xfrm>
            <a:off x="539552" y="265212"/>
            <a:ext cx="7992888" cy="4801314"/>
          </a:xfrm>
          <a:prstGeom prst="rect">
            <a:avLst/>
          </a:prstGeom>
        </p:spPr>
        <p:txBody>
          <a:bodyPr wrap="square">
            <a:spAutoFit/>
          </a:bodyPr>
          <a:lstStyle/>
          <a:p>
            <a:r>
              <a:rPr lang="fr-FR" b="1" dirty="0"/>
              <a:t>B- Le management </a:t>
            </a:r>
            <a:r>
              <a:rPr lang="fr-FR" b="1" dirty="0" smtClean="0"/>
              <a:t>opérationnel</a:t>
            </a:r>
          </a:p>
          <a:p>
            <a:endParaRPr lang="fr-FR" b="1" dirty="0"/>
          </a:p>
          <a:p>
            <a:r>
              <a:rPr lang="fr-FR" b="1" dirty="0"/>
              <a:t>         </a:t>
            </a:r>
            <a:r>
              <a:rPr lang="fr-FR" dirty="0"/>
              <a:t>Les décisions opérationnelles sont généralement prises par les cadres et ont un effet à court terme, Elles consistent à mettre en œuvre des moyens financier, humain et matériel afin d'atteindre les objectifs fixés par le sommet hiérarchique, c'est-à-dire la direction</a:t>
            </a:r>
            <a:r>
              <a:rPr lang="fr-FR" b="1" dirty="0"/>
              <a:t>.</a:t>
            </a:r>
            <a:endParaRPr lang="fr-FR" dirty="0"/>
          </a:p>
          <a:p>
            <a:r>
              <a:rPr lang="fr-FR" b="1" dirty="0"/>
              <a:t>         </a:t>
            </a:r>
            <a:r>
              <a:rPr lang="fr-FR" dirty="0"/>
              <a:t>Ainsi, le management opérationnel correspond aux décisions tactiques et opérationnelles d'</a:t>
            </a:r>
            <a:r>
              <a:rPr lang="fr-FR" dirty="0" err="1"/>
              <a:t>Ansoff</a:t>
            </a:r>
            <a:r>
              <a:rPr lang="fr-FR" dirty="0"/>
              <a:t> ou aux décisions tactiques et administratives de </a:t>
            </a:r>
            <a:r>
              <a:rPr lang="fr-FR" dirty="0" err="1"/>
              <a:t>Mussche</a:t>
            </a:r>
            <a:r>
              <a:rPr lang="fr-FR" dirty="0"/>
              <a:t> (les décisions mécanistes sont préprogrammées et on ne peut pas vraiment considérer qu'elles sont du domaine du management).</a:t>
            </a:r>
          </a:p>
          <a:p>
            <a:r>
              <a:rPr lang="fr-FR" dirty="0"/>
              <a:t>          Les décisions opérationnelles ont des effets à court terme et concernent le plus souvent : -la mise en œuvre de la stratégie ou sa réorganisation ;</a:t>
            </a:r>
          </a:p>
          <a:p>
            <a:pPr lvl="0"/>
            <a:r>
              <a:rPr lang="fr-FR" dirty="0"/>
              <a:t>l’affectation des moyens techniques, humains et financiers ;</a:t>
            </a:r>
          </a:p>
          <a:p>
            <a:pPr lvl="0"/>
            <a:r>
              <a:rPr lang="fr-FR" dirty="0"/>
              <a:t>l’animation de l’équipe pour atteindre les objectifs par collaboration et la motivation ; </a:t>
            </a:r>
          </a:p>
          <a:p>
            <a:pPr lvl="0"/>
            <a:r>
              <a:rPr lang="fr-FR" dirty="0"/>
              <a:t>la mise en œuvre la production et la vente.</a:t>
            </a:r>
          </a:p>
        </p:txBody>
      </p:sp>
    </p:spTree>
    <p:extLst>
      <p:ext uri="{BB962C8B-B14F-4D97-AF65-F5344CB8AC3E}">
        <p14:creationId xmlns:p14="http://schemas.microsoft.com/office/powerpoint/2010/main" xmlns="" val="4178072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14</a:t>
            </a:fld>
            <a:endParaRPr lang="fr-FR"/>
          </a:p>
        </p:txBody>
      </p:sp>
      <p:sp>
        <p:nvSpPr>
          <p:cNvPr id="5" name="Rectangle 4"/>
          <p:cNvSpPr/>
          <p:nvPr/>
        </p:nvSpPr>
        <p:spPr>
          <a:xfrm>
            <a:off x="395536" y="553244"/>
            <a:ext cx="8496944" cy="4524315"/>
          </a:xfrm>
          <a:prstGeom prst="rect">
            <a:avLst/>
          </a:prstGeom>
        </p:spPr>
        <p:txBody>
          <a:bodyPr wrap="square">
            <a:spAutoFit/>
          </a:bodyPr>
          <a:lstStyle/>
          <a:p>
            <a:r>
              <a:rPr lang="fr-FR" b="1" dirty="0"/>
              <a:t>C- La complémentarité entre le mangement opérationnel et le management </a:t>
            </a:r>
            <a:r>
              <a:rPr lang="fr-FR" b="1" dirty="0" smtClean="0"/>
              <a:t>stratégique</a:t>
            </a:r>
          </a:p>
          <a:p>
            <a:endParaRPr lang="fr-FR" b="1" dirty="0"/>
          </a:p>
          <a:p>
            <a:r>
              <a:rPr lang="fr-FR" dirty="0"/>
              <a:t>Le management stratégique est du ressort de la Direction générale. Elle implique des décisions à long terme comme :</a:t>
            </a:r>
          </a:p>
          <a:p>
            <a:pPr lvl="0"/>
            <a:r>
              <a:rPr lang="fr-FR" dirty="0"/>
              <a:t>l'élaboration de la stratégie ;</a:t>
            </a:r>
          </a:p>
          <a:p>
            <a:pPr lvl="0"/>
            <a:r>
              <a:rPr lang="fr-FR" dirty="0"/>
              <a:t>la définition de la structure ;</a:t>
            </a:r>
          </a:p>
          <a:p>
            <a:pPr lvl="0"/>
            <a:r>
              <a:rPr lang="fr-FR" dirty="0"/>
              <a:t>la création ou la réorganisation des domaines d’activité stratégique (DAS) </a:t>
            </a:r>
          </a:p>
          <a:p>
            <a:pPr lvl="0"/>
            <a:r>
              <a:rPr lang="fr-FR" dirty="0"/>
              <a:t>la mise en place de partenariats.</a:t>
            </a:r>
          </a:p>
          <a:p>
            <a:pPr lvl="0"/>
            <a:r>
              <a:rPr lang="fr-FR" dirty="0"/>
              <a:t>Le management opérationnel concerne également l'encadrement qui doit prendre des décisions à moyen et court terme pour la mise en œuvre de la stratégie comme :</a:t>
            </a:r>
          </a:p>
          <a:p>
            <a:pPr lvl="0"/>
            <a:r>
              <a:rPr lang="fr-FR" dirty="0"/>
              <a:t>les modalités d'adaptation de la structure ;</a:t>
            </a:r>
          </a:p>
          <a:p>
            <a:pPr lvl="0"/>
            <a:r>
              <a:rPr lang="fr-FR" dirty="0"/>
              <a:t>le lancement et le suivi de la production ;</a:t>
            </a:r>
          </a:p>
          <a:p>
            <a:pPr lvl="0"/>
            <a:r>
              <a:rPr lang="fr-FR" dirty="0"/>
              <a:t>la commercialisation ;</a:t>
            </a:r>
          </a:p>
          <a:p>
            <a:pPr lvl="0"/>
            <a:r>
              <a:rPr lang="fr-FR" dirty="0"/>
              <a:t>le management des équipes.</a:t>
            </a:r>
          </a:p>
        </p:txBody>
      </p:sp>
    </p:spTree>
    <p:extLst>
      <p:ext uri="{BB962C8B-B14F-4D97-AF65-F5344CB8AC3E}">
        <p14:creationId xmlns:p14="http://schemas.microsoft.com/office/powerpoint/2010/main" xmlns="" val="17983933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15</a:t>
            </a:fld>
            <a:endParaRPr lang="fr-FR"/>
          </a:p>
        </p:txBody>
      </p:sp>
      <p:sp>
        <p:nvSpPr>
          <p:cNvPr id="5" name="Rectangle 4"/>
          <p:cNvSpPr/>
          <p:nvPr/>
        </p:nvSpPr>
        <p:spPr>
          <a:xfrm>
            <a:off x="539552" y="409228"/>
            <a:ext cx="8136904" cy="461665"/>
          </a:xfrm>
          <a:prstGeom prst="rect">
            <a:avLst/>
          </a:prstGeom>
        </p:spPr>
        <p:txBody>
          <a:bodyPr wrap="square">
            <a:spAutoFit/>
          </a:bodyPr>
          <a:lstStyle/>
          <a:p>
            <a:r>
              <a:rPr lang="fr-FR" sz="2400" b="1" dirty="0">
                <a:solidFill>
                  <a:srgbClr val="C00000"/>
                </a:solidFill>
              </a:rPr>
              <a:t>III- Les principes fondamentaux de management</a:t>
            </a:r>
          </a:p>
        </p:txBody>
      </p:sp>
      <p:sp>
        <p:nvSpPr>
          <p:cNvPr id="6" name="Rectangle 5"/>
          <p:cNvSpPr/>
          <p:nvPr/>
        </p:nvSpPr>
        <p:spPr>
          <a:xfrm>
            <a:off x="539552" y="914439"/>
            <a:ext cx="8352928" cy="4247317"/>
          </a:xfrm>
          <a:prstGeom prst="rect">
            <a:avLst/>
          </a:prstGeom>
        </p:spPr>
        <p:txBody>
          <a:bodyPr wrap="square">
            <a:spAutoFit/>
          </a:bodyPr>
          <a:lstStyle/>
          <a:p>
            <a:r>
              <a:rPr lang="fr-FR" dirty="0"/>
              <a:t>Les quatre principes du management selon Taylor </a:t>
            </a:r>
            <a:endParaRPr lang="fr-FR" b="1" dirty="0"/>
          </a:p>
          <a:p>
            <a:r>
              <a:rPr lang="fr-FR" b="1" dirty="0"/>
              <a:t> </a:t>
            </a:r>
            <a:endParaRPr lang="fr-FR" dirty="0"/>
          </a:p>
          <a:p>
            <a:pPr marL="342900" lvl="0" indent="-342900" algn="just">
              <a:buFont typeface="+mj-lt"/>
              <a:buAutoNum type="arabicPeriod"/>
            </a:pPr>
            <a:r>
              <a:rPr lang="fr-FR" dirty="0"/>
              <a:t>Substituer à l’empirisme traditionnel la connaissance scientifique des divers aspects du travail de chaque individu.</a:t>
            </a:r>
          </a:p>
          <a:p>
            <a:pPr marL="342900" lvl="0" indent="-342900" algn="just">
              <a:buFont typeface="+mj-lt"/>
              <a:buAutoNum type="arabicPeriod"/>
            </a:pPr>
            <a:r>
              <a:rPr lang="fr-FR" dirty="0"/>
              <a:t>Sélections, former éduquer et perfectionner scientifiquement les ouvriers (auparavant, on les laissait choisir leur métier et ils se formaient seuls, du mieux qu’ils pouvaient).</a:t>
            </a:r>
          </a:p>
          <a:p>
            <a:pPr marL="342900" lvl="0" indent="-342900" algn="just">
              <a:buFont typeface="+mj-lt"/>
              <a:buAutoNum type="arabicPeriod"/>
            </a:pPr>
            <a:r>
              <a:rPr lang="fr-FR" dirty="0"/>
              <a:t>Etablir une coopération franche avec les ouvriers, de manière à s’assurer que l’ensemble du travail soit effectué conformément aux principes scientifiques établis.</a:t>
            </a:r>
          </a:p>
          <a:p>
            <a:pPr marL="342900" lvl="0" indent="-342900" algn="just">
              <a:buFont typeface="+mj-lt"/>
              <a:buAutoNum type="arabicPeriod"/>
            </a:pPr>
            <a:r>
              <a:rPr lang="fr-FR" dirty="0"/>
              <a:t>Répartir le travail et les responsabilités de manière à peu prés égale entre la direction et les ouvriers. La direction se chargera de toues les tâches pour lesquelles elle se montera plus compétente que les ouvriers. (auparavant, la quasi-totalité du travail et la majorité des responsabilités incombaient à ces derniers). </a:t>
            </a:r>
          </a:p>
        </p:txBody>
      </p:sp>
    </p:spTree>
    <p:extLst>
      <p:ext uri="{BB962C8B-B14F-4D97-AF65-F5344CB8AC3E}">
        <p14:creationId xmlns:p14="http://schemas.microsoft.com/office/powerpoint/2010/main" xmlns="" val="4178072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16</a:t>
            </a:fld>
            <a:endParaRPr lang="fr-FR"/>
          </a:p>
        </p:txBody>
      </p:sp>
      <p:sp>
        <p:nvSpPr>
          <p:cNvPr id="5" name="Rectangle 4"/>
          <p:cNvSpPr/>
          <p:nvPr/>
        </p:nvSpPr>
        <p:spPr>
          <a:xfrm>
            <a:off x="683568" y="554399"/>
            <a:ext cx="7848872" cy="4524315"/>
          </a:xfrm>
          <a:prstGeom prst="rect">
            <a:avLst/>
          </a:prstGeom>
        </p:spPr>
        <p:txBody>
          <a:bodyPr wrap="square">
            <a:spAutoFit/>
          </a:bodyPr>
          <a:lstStyle/>
          <a:p>
            <a:r>
              <a:rPr lang="fr-FR" b="1" dirty="0"/>
              <a:t>A- Les quatorze principes du management de Fayol</a:t>
            </a:r>
          </a:p>
          <a:p>
            <a:r>
              <a:rPr lang="fr-FR" dirty="0"/>
              <a:t> </a:t>
            </a:r>
          </a:p>
          <a:p>
            <a:pPr marL="628650" lvl="0" indent="-342900" algn="just">
              <a:buFont typeface="+mj-lt"/>
              <a:buAutoNum type="arabicPeriod"/>
            </a:pPr>
            <a:r>
              <a:rPr lang="fr-FR" b="1" dirty="0"/>
              <a:t>Division du travail</a:t>
            </a:r>
            <a:r>
              <a:rPr lang="fr-FR" dirty="0"/>
              <a:t>. Identique au principe édicté Adam Smith. La spécialisation rend les ouvriers plus efficaces et permet d’améliorer leur rendement.</a:t>
            </a:r>
          </a:p>
          <a:p>
            <a:pPr marL="628650" lvl="0" indent="-342900" algn="just">
              <a:buFont typeface="+mj-lt"/>
              <a:buAutoNum type="arabicPeriod"/>
            </a:pPr>
            <a:r>
              <a:rPr lang="fr-FR" b="1" dirty="0" err="1"/>
              <a:t>Autorité</a:t>
            </a:r>
            <a:r>
              <a:rPr lang="fr-FR" dirty="0" err="1"/>
              <a:t>.les</a:t>
            </a:r>
            <a:r>
              <a:rPr lang="fr-FR" dirty="0"/>
              <a:t> managers doivent pouvoir donner des ordres. L’autorité qu’ils incarnent leur confère ce doit. mais ils sont tenus d’assumer en même temps les responsabilités qui en découlent </a:t>
            </a:r>
          </a:p>
          <a:p>
            <a:pPr marL="628650" lvl="0" indent="-342900" algn="just">
              <a:buFont typeface="+mj-lt"/>
              <a:buAutoNum type="arabicPeriod"/>
            </a:pPr>
            <a:r>
              <a:rPr lang="fr-FR" b="1" dirty="0"/>
              <a:t>Discipline</a:t>
            </a:r>
            <a:r>
              <a:rPr lang="fr-FR" dirty="0"/>
              <a:t>. Les employés doivent observer et respecter les règles qui régissent le fonctionnement de l’entreprise. Une bonne discipline s’obtient par la combinaison d’une direction efficace, d’une absence d’ambigüité entre dirigeants et ouvriers quant aux règles de l’entreprise et d’un usage judicieux des pénalités liées à leur transgression.</a:t>
            </a:r>
          </a:p>
          <a:p>
            <a:pPr marL="628650" lvl="0" indent="-342900" algn="just">
              <a:buFont typeface="+mj-lt"/>
              <a:buAutoNum type="arabicPeriod"/>
            </a:pPr>
            <a:r>
              <a:rPr lang="fr-FR" dirty="0"/>
              <a:t> </a:t>
            </a:r>
            <a:r>
              <a:rPr lang="fr-FR" b="1" dirty="0"/>
              <a:t>Unité de commandement</a:t>
            </a:r>
            <a:r>
              <a:rPr lang="fr-FR" dirty="0"/>
              <a:t>. Chaque employé ne doit recevoir ses ordres que d’un seul chef.</a:t>
            </a:r>
          </a:p>
        </p:txBody>
      </p:sp>
    </p:spTree>
    <p:extLst>
      <p:ext uri="{BB962C8B-B14F-4D97-AF65-F5344CB8AC3E}">
        <p14:creationId xmlns:p14="http://schemas.microsoft.com/office/powerpoint/2010/main" xmlns="" val="80302589"/>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17</a:t>
            </a:fld>
            <a:endParaRPr lang="fr-FR"/>
          </a:p>
        </p:txBody>
      </p:sp>
      <p:sp>
        <p:nvSpPr>
          <p:cNvPr id="5" name="Rectangle 4"/>
          <p:cNvSpPr/>
          <p:nvPr/>
        </p:nvSpPr>
        <p:spPr>
          <a:xfrm>
            <a:off x="179512" y="193204"/>
            <a:ext cx="8712968" cy="5355312"/>
          </a:xfrm>
          <a:prstGeom prst="rect">
            <a:avLst/>
          </a:prstGeom>
        </p:spPr>
        <p:txBody>
          <a:bodyPr wrap="square">
            <a:spAutoFit/>
          </a:bodyPr>
          <a:lstStyle/>
          <a:p>
            <a:pPr marL="342900" lvl="0" indent="-342900" algn="just">
              <a:buAutoNum type="arabicPeriod" startAt="5"/>
            </a:pPr>
            <a:r>
              <a:rPr lang="fr-FR" b="1" dirty="0" smtClean="0"/>
              <a:t>Unité </a:t>
            </a:r>
            <a:r>
              <a:rPr lang="fr-FR" b="1" dirty="0"/>
              <a:t>de direction</a:t>
            </a:r>
            <a:r>
              <a:rPr lang="fr-FR" dirty="0"/>
              <a:t>. Il ne doit avoir qu’un seul chef et qu’un seul programme pour un ensemble d’opération visant un même </a:t>
            </a:r>
            <a:r>
              <a:rPr lang="fr-FR" dirty="0" smtClean="0"/>
              <a:t>but</a:t>
            </a:r>
          </a:p>
          <a:p>
            <a:pPr marL="342900" lvl="0" indent="-342900" algn="just">
              <a:buAutoNum type="arabicPeriod" startAt="5"/>
            </a:pPr>
            <a:r>
              <a:rPr lang="fr-FR" b="1" dirty="0" smtClean="0"/>
              <a:t>Subordination </a:t>
            </a:r>
            <a:r>
              <a:rPr lang="fr-FR" b="1" dirty="0"/>
              <a:t>des intérêts individuels à l’intérêt général</a:t>
            </a:r>
            <a:r>
              <a:rPr lang="fr-FR" dirty="0" smtClean="0"/>
              <a:t>. les </a:t>
            </a:r>
            <a:r>
              <a:rPr lang="fr-FR" dirty="0"/>
              <a:t>intérêts d’un employé ou d’un group d’employés donné ne doivent jamais prendre le pas sur l’intérêt général de </a:t>
            </a:r>
            <a:r>
              <a:rPr lang="fr-FR" dirty="0" smtClean="0"/>
              <a:t>l’entreprise.</a:t>
            </a:r>
          </a:p>
          <a:p>
            <a:pPr marL="342900" lvl="0" indent="-342900" algn="just">
              <a:buAutoNum type="arabicPeriod" startAt="5"/>
            </a:pPr>
            <a:r>
              <a:rPr lang="fr-FR" b="1" dirty="0" smtClean="0"/>
              <a:t>Rémunération</a:t>
            </a:r>
            <a:r>
              <a:rPr lang="fr-FR" dirty="0"/>
              <a:t>. Les employés doivent recevoir un juste salaire en contrepartie de leurs </a:t>
            </a:r>
            <a:r>
              <a:rPr lang="fr-FR" dirty="0" smtClean="0"/>
              <a:t>services.</a:t>
            </a:r>
          </a:p>
          <a:p>
            <a:pPr marL="342900" lvl="0" indent="-342900" algn="just">
              <a:buAutoNum type="arabicPeriod" startAt="5"/>
            </a:pPr>
            <a:r>
              <a:rPr lang="fr-FR" b="1" dirty="0" smtClean="0"/>
              <a:t>Centralisation</a:t>
            </a:r>
            <a:r>
              <a:rPr lang="fr-FR" dirty="0"/>
              <a:t>. La notion de centralisation se rapporte au degré d’implication des subordonnés dans le processus décisionnel. Entre centralisation (sur la direction) et décentralisation (vers les employés,), tout est question de proportions. L’objectif consiste à trouver, pour chaque situation, le niveau de centralisation optimal</a:t>
            </a:r>
            <a:r>
              <a:rPr lang="fr-FR" dirty="0" smtClean="0"/>
              <a:t>.</a:t>
            </a:r>
          </a:p>
          <a:p>
            <a:pPr marL="342900" indent="-342900" algn="just">
              <a:buFontTx/>
              <a:buAutoNum type="arabicPeriod" startAt="5"/>
            </a:pPr>
            <a:r>
              <a:rPr lang="fr-FR" b="1" dirty="0" smtClean="0"/>
              <a:t>Hiérarchie</a:t>
            </a:r>
            <a:r>
              <a:rPr lang="fr-FR" dirty="0" smtClean="0"/>
              <a:t>. La chaîne de commandement qui s’étend de l’autorité supérieure aux agents inférieurs porte le nom de hiérarchie et représente une voie de communication privilégiée. Dans les cas où elle entraînerait un retard trop important, on pourra toutefois envisager de la court-circuiter, sous réserve d’obtenir l’accord de l’ensemble des parties et d’informer régulièrement les supérieurs.  </a:t>
            </a:r>
          </a:p>
          <a:p>
            <a:pPr marL="342900" lvl="0" indent="-342900" algn="just">
              <a:buAutoNum type="arabicPeriod" startAt="5"/>
            </a:pPr>
            <a:endParaRPr lang="fr-FR" dirty="0"/>
          </a:p>
        </p:txBody>
      </p:sp>
    </p:spTree>
    <p:extLst>
      <p:ext uri="{BB962C8B-B14F-4D97-AF65-F5344CB8AC3E}">
        <p14:creationId xmlns:p14="http://schemas.microsoft.com/office/powerpoint/2010/main" xmlns="" val="12707637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18</a:t>
            </a:fld>
            <a:endParaRPr lang="fr-FR"/>
          </a:p>
        </p:txBody>
      </p:sp>
      <p:sp>
        <p:nvSpPr>
          <p:cNvPr id="5" name="Rectangle 4"/>
          <p:cNvSpPr/>
          <p:nvPr/>
        </p:nvSpPr>
        <p:spPr>
          <a:xfrm>
            <a:off x="395536" y="953348"/>
            <a:ext cx="8280920" cy="3416320"/>
          </a:xfrm>
          <a:prstGeom prst="rect">
            <a:avLst/>
          </a:prstGeom>
        </p:spPr>
        <p:txBody>
          <a:bodyPr wrap="square">
            <a:spAutoFit/>
          </a:bodyPr>
          <a:lstStyle/>
          <a:p>
            <a:pPr lvl="0" algn="just"/>
            <a:r>
              <a:rPr lang="fr-FR" b="1" dirty="0" smtClean="0"/>
              <a:t>10.  Ordre</a:t>
            </a:r>
            <a:r>
              <a:rPr lang="fr-FR" dirty="0" smtClean="0"/>
              <a:t> </a:t>
            </a:r>
            <a:r>
              <a:rPr lang="fr-FR" dirty="0"/>
              <a:t>.chaque chose et chaque personne doivent toujours se trouver à la bonne place au bon </a:t>
            </a:r>
            <a:r>
              <a:rPr lang="fr-FR" dirty="0" smtClean="0"/>
              <a:t>moment.</a:t>
            </a:r>
          </a:p>
          <a:p>
            <a:pPr lvl="0" algn="just"/>
            <a:r>
              <a:rPr lang="fr-FR" b="1" dirty="0" smtClean="0"/>
              <a:t>11.  Equité</a:t>
            </a:r>
            <a:r>
              <a:rPr lang="fr-FR" dirty="0"/>
              <a:t>. Les managers doivent se monter bons et justes envers leurs </a:t>
            </a:r>
            <a:r>
              <a:rPr lang="fr-FR" dirty="0" smtClean="0"/>
              <a:t>subordonnés.</a:t>
            </a:r>
          </a:p>
          <a:p>
            <a:pPr lvl="0" algn="just"/>
            <a:r>
              <a:rPr lang="fr-FR" b="1" dirty="0" smtClean="0"/>
              <a:t>12.  Stabilité </a:t>
            </a:r>
            <a:r>
              <a:rPr lang="fr-FR" b="1" dirty="0"/>
              <a:t>du personnel</a:t>
            </a:r>
            <a:r>
              <a:rPr lang="fr-FR" dirty="0"/>
              <a:t>. Une rotation élevée du personnel est cause d’inefficacité. Les dirigeants doivent assurer une gestion méthodique de la main- d’œuvré et disposer d’un nombre suffisant de remplaçants pour pallier d’éventuels départs.</a:t>
            </a:r>
          </a:p>
          <a:p>
            <a:pPr lvl="0" algn="just"/>
            <a:r>
              <a:rPr lang="fr-FR" b="1" dirty="0" smtClean="0"/>
              <a:t>13.  Initiative</a:t>
            </a:r>
            <a:r>
              <a:rPr lang="fr-FR" dirty="0"/>
              <a:t>. Les employés incités à suggérer et mettre en œuvre de nouvelles idées ont tendances à s’investir davantage.</a:t>
            </a:r>
          </a:p>
          <a:p>
            <a:pPr lvl="0" algn="just"/>
            <a:r>
              <a:rPr lang="fr-FR" b="1" dirty="0" smtClean="0"/>
              <a:t>14.  Union </a:t>
            </a:r>
            <a:r>
              <a:rPr lang="fr-FR" b="1" dirty="0"/>
              <a:t>de personnel</a:t>
            </a:r>
            <a:r>
              <a:rPr lang="fr-FR" dirty="0"/>
              <a:t>. La promotion du travail d’équipe favorise l’unité du personnel et l’harmonie relationnelle au sein de l’entreprise.</a:t>
            </a:r>
          </a:p>
        </p:txBody>
      </p:sp>
    </p:spTree>
    <p:extLst>
      <p:ext uri="{BB962C8B-B14F-4D97-AF65-F5344CB8AC3E}">
        <p14:creationId xmlns:p14="http://schemas.microsoft.com/office/powerpoint/2010/main" xmlns="" val="39602454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19</a:t>
            </a:fld>
            <a:endParaRPr lang="fr-FR"/>
          </a:p>
        </p:txBody>
      </p:sp>
      <p:sp>
        <p:nvSpPr>
          <p:cNvPr id="5" name="Rectangle 4"/>
          <p:cNvSpPr/>
          <p:nvPr/>
        </p:nvSpPr>
        <p:spPr>
          <a:xfrm>
            <a:off x="611560" y="409228"/>
            <a:ext cx="7704856" cy="461665"/>
          </a:xfrm>
          <a:prstGeom prst="rect">
            <a:avLst/>
          </a:prstGeom>
        </p:spPr>
        <p:txBody>
          <a:bodyPr wrap="square">
            <a:spAutoFit/>
          </a:bodyPr>
          <a:lstStyle/>
          <a:p>
            <a:r>
              <a:rPr lang="fr-FR" sz="2400" b="1" dirty="0">
                <a:solidFill>
                  <a:srgbClr val="C00000"/>
                </a:solidFill>
              </a:rPr>
              <a:t>IV- les écoles de pensée en management</a:t>
            </a:r>
          </a:p>
        </p:txBody>
      </p:sp>
      <p:sp>
        <p:nvSpPr>
          <p:cNvPr id="6" name="Rectangle 5"/>
          <p:cNvSpPr/>
          <p:nvPr/>
        </p:nvSpPr>
        <p:spPr>
          <a:xfrm>
            <a:off x="683568" y="1273324"/>
            <a:ext cx="7776864" cy="2246769"/>
          </a:xfrm>
          <a:prstGeom prst="rect">
            <a:avLst/>
          </a:prstGeom>
        </p:spPr>
        <p:txBody>
          <a:bodyPr wrap="square">
            <a:spAutoFit/>
          </a:bodyPr>
          <a:lstStyle/>
          <a:p>
            <a:r>
              <a:rPr lang="fr-FR" dirty="0"/>
              <a:t>On peut distinguer les écoles suivantes </a:t>
            </a:r>
            <a:r>
              <a:rPr lang="fr-FR" dirty="0" smtClean="0"/>
              <a:t>:</a:t>
            </a:r>
          </a:p>
          <a:p>
            <a:endParaRPr lang="fr-FR" dirty="0"/>
          </a:p>
          <a:p>
            <a:pPr algn="ctr"/>
            <a:r>
              <a:rPr lang="fr-FR" sz="3200" dirty="0">
                <a:solidFill>
                  <a:srgbClr val="C00000"/>
                </a:solidFill>
              </a:rPr>
              <a:t>L’école classique du management.</a:t>
            </a:r>
            <a:endParaRPr lang="fr-FR" sz="3200" b="1" dirty="0">
              <a:solidFill>
                <a:srgbClr val="C00000"/>
              </a:solidFill>
            </a:endParaRPr>
          </a:p>
          <a:p>
            <a:r>
              <a:rPr lang="fr-FR" b="1" dirty="0"/>
              <a:t> </a:t>
            </a:r>
            <a:endParaRPr lang="fr-FR" dirty="0"/>
          </a:p>
          <a:p>
            <a:pPr algn="just"/>
            <a:r>
              <a:rPr lang="fr-FR" dirty="0"/>
              <a:t>Présente comme intérêt ce nous permettre de tirer les leçons du passé. Un certain nombre de méthodes et concepts actuels de management découlent ainsi directement des contributions des auteurs classiques.</a:t>
            </a:r>
          </a:p>
        </p:txBody>
      </p:sp>
    </p:spTree>
    <p:extLst>
      <p:ext uri="{BB962C8B-B14F-4D97-AF65-F5344CB8AC3E}">
        <p14:creationId xmlns:p14="http://schemas.microsoft.com/office/powerpoint/2010/main" xmlns="" val="167422294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8F3E48-CCAF-4C96-9C65-2281BC1A2ADD}"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a:t>
            </a:fld>
            <a:endParaRPr lang="fr-FR"/>
          </a:p>
        </p:txBody>
      </p:sp>
      <p:sp>
        <p:nvSpPr>
          <p:cNvPr id="6" name="Rectangle 5"/>
          <p:cNvSpPr/>
          <p:nvPr/>
        </p:nvSpPr>
        <p:spPr>
          <a:xfrm>
            <a:off x="611561" y="277214"/>
            <a:ext cx="3292889" cy="769441"/>
          </a:xfrm>
          <a:prstGeom prst="rect">
            <a:avLst/>
          </a:prstGeom>
        </p:spPr>
        <p:txBody>
          <a:bodyPr wrap="none">
            <a:spAutoFit/>
          </a:bodyPr>
          <a:lstStyle/>
          <a:p>
            <a:r>
              <a:rPr lang="fr-FR" sz="4400" dirty="0" smtClean="0">
                <a:solidFill>
                  <a:srgbClr val="C00000"/>
                </a:solidFill>
              </a:rPr>
              <a:t>Introduction </a:t>
            </a:r>
            <a:endParaRPr lang="fr-FR" sz="4400" dirty="0">
              <a:solidFill>
                <a:srgbClr val="C00000"/>
              </a:solidFill>
            </a:endParaRPr>
          </a:p>
        </p:txBody>
      </p:sp>
      <p:sp>
        <p:nvSpPr>
          <p:cNvPr id="7" name="Rectangle 6"/>
          <p:cNvSpPr/>
          <p:nvPr/>
        </p:nvSpPr>
        <p:spPr>
          <a:xfrm>
            <a:off x="467544" y="905826"/>
            <a:ext cx="8280920" cy="4278094"/>
          </a:xfrm>
          <a:prstGeom prst="rect">
            <a:avLst/>
          </a:prstGeom>
        </p:spPr>
        <p:txBody>
          <a:bodyPr wrap="square">
            <a:spAutoFit/>
          </a:bodyPr>
          <a:lstStyle/>
          <a:p>
            <a:pPr algn="just"/>
            <a:r>
              <a:rPr lang="fr-FR" sz="1600" dirty="0"/>
              <a:t>Le management est mot apparu vers la fin des années 60, il est utilisé pour expliquer la supériorité économique de tel pays ou l’efficacité de telle entreprise. Il recouvre une réalité dont les composantes et les conséquences sont plus importantes.</a:t>
            </a:r>
          </a:p>
          <a:p>
            <a:pPr algn="just"/>
            <a:r>
              <a:rPr lang="fr-FR" sz="1600" dirty="0"/>
              <a:t>Le management action ou art ou manière de conduire une organisation, de la diriger, de la piloter de la commander, de planifier sa pérennité et de la contrôler s’applique à tout les domaines.</a:t>
            </a:r>
          </a:p>
          <a:p>
            <a:pPr algn="just"/>
            <a:r>
              <a:rPr lang="fr-FR" sz="1600" dirty="0"/>
              <a:t>En effet l’entreprise doit être conçue dans son sens le plus large, et la gestion d’organisation qu’il soit privé ou public à but lucratif ou non doit mettre en œuvre les moyens techniques financiers, humains et d’information dont elle dispose pour accomplir sa tâche et ses objectifs.</a:t>
            </a:r>
          </a:p>
          <a:p>
            <a:pPr algn="just"/>
            <a:r>
              <a:rPr lang="fr-FR" sz="1600" dirty="0"/>
              <a:t>Cette mise en œuvre de moyens s’articule autour de 4 activités principales : la planification, l’organisation, l’animation et le contrôle pour manager.</a:t>
            </a:r>
          </a:p>
          <a:p>
            <a:pPr algn="just"/>
            <a:r>
              <a:rPr lang="fr-FR" sz="1600" dirty="0"/>
              <a:t>Sans la prise ne compte des spécificités de l’organisation et par la même de la stratégie le management demeure un exercice vain.</a:t>
            </a:r>
          </a:p>
          <a:p>
            <a:pPr algn="just"/>
            <a:r>
              <a:rPr lang="fr-FR" sz="1600" dirty="0"/>
              <a:t>Ainsi, la stratégie est la pièce angulaire à partir de la quelle  le management va pouvoir s’élaborer. Elle est un ensemble de choix, de priorités et d’engagement pris en vue d’atteindre un certain nombre d’objectifs.</a:t>
            </a:r>
          </a:p>
        </p:txBody>
      </p:sp>
    </p:spTree>
    <p:extLst>
      <p:ext uri="{BB962C8B-B14F-4D97-AF65-F5344CB8AC3E}">
        <p14:creationId xmlns:p14="http://schemas.microsoft.com/office/powerpoint/2010/main" xmlns="" val="202489655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44802380-9B25-4AD7-8E7A-E60E8B2C67E5}" type="slidenum">
              <a:rPr lang="fr-FR" smtClean="0"/>
              <a:pPr/>
              <a:t>20</a:t>
            </a:fld>
            <a:endParaRPr lang="fr-FR"/>
          </a:p>
        </p:txBody>
      </p:sp>
      <p:sp>
        <p:nvSpPr>
          <p:cNvPr id="5" name="Rectangle 4"/>
          <p:cNvSpPr/>
          <p:nvPr/>
        </p:nvSpPr>
        <p:spPr>
          <a:xfrm>
            <a:off x="107504" y="310500"/>
            <a:ext cx="8856984" cy="5078313"/>
          </a:xfrm>
          <a:prstGeom prst="rect">
            <a:avLst/>
          </a:prstGeom>
        </p:spPr>
        <p:txBody>
          <a:bodyPr wrap="square">
            <a:spAutoFit/>
          </a:bodyPr>
          <a:lstStyle/>
          <a:p>
            <a:pPr algn="just"/>
            <a:r>
              <a:rPr lang="fr-FR" b="1" dirty="0">
                <a:solidFill>
                  <a:srgbClr val="C00000"/>
                </a:solidFill>
              </a:rPr>
              <a:t>1- Le modèle bureaucratique de Weber</a:t>
            </a:r>
          </a:p>
          <a:p>
            <a:pPr algn="just"/>
            <a:r>
              <a:rPr lang="fr-FR" dirty="0"/>
              <a:t>Ce modèle repose sur :</a:t>
            </a:r>
          </a:p>
          <a:p>
            <a:pPr lvl="0" algn="just"/>
            <a:r>
              <a:rPr lang="fr-FR" b="1" dirty="0"/>
              <a:t>Division du travail</a:t>
            </a:r>
            <a:r>
              <a:rPr lang="fr-FR" dirty="0"/>
              <a:t>. Le travail est décomposé en série de tâches élémentaires, répétitives et précisément définies.</a:t>
            </a:r>
          </a:p>
          <a:p>
            <a:pPr lvl="0" algn="just"/>
            <a:r>
              <a:rPr lang="fr-FR" b="1" dirty="0"/>
              <a:t>Hiérarchisation du pouvoir</a:t>
            </a:r>
            <a:r>
              <a:rPr lang="fr-FR" dirty="0"/>
              <a:t>. Les fonctions et les postes sont organisés hiérarchiquement en chaque subordonné se trouve soumis à l’autorité d’un supérieur.</a:t>
            </a:r>
          </a:p>
          <a:p>
            <a:pPr lvl="0" algn="just"/>
            <a:r>
              <a:rPr lang="fr-FR" b="1" dirty="0"/>
              <a:t>Sélection formelle</a:t>
            </a:r>
            <a:r>
              <a:rPr lang="fr-FR" dirty="0"/>
              <a:t>. Tous les membres de la structure organisationnelle sont sélectionnes en fonction des compétences techniques révélées par leur formation, leur cursus scolaire ou les résultats d’une évaluation formelle.</a:t>
            </a:r>
          </a:p>
          <a:p>
            <a:pPr lvl="0" algn="just"/>
            <a:r>
              <a:rPr lang="fr-FR" b="1" dirty="0"/>
              <a:t>Règles et normes formelles</a:t>
            </a:r>
            <a:r>
              <a:rPr lang="fr-FR" dirty="0"/>
              <a:t>. Afin de réglementer uniformément l’activité des employés, les managers doivent s’appuyer autant que possible sur un ensemble de règle formelle.</a:t>
            </a:r>
          </a:p>
          <a:p>
            <a:pPr lvl="0" algn="just"/>
            <a:r>
              <a:rPr lang="fr-FR" b="1" dirty="0"/>
              <a:t>Impersonnalité</a:t>
            </a:r>
            <a:r>
              <a:rPr lang="fr-FR" dirty="0"/>
              <a:t>. Règlements et contrôles sont appliqués uniformément, de manière à éviter toute implication personnelle et toute tentation de satisfaire les préférences personnelles des employés.</a:t>
            </a:r>
          </a:p>
          <a:p>
            <a:pPr lvl="0" algn="just"/>
            <a:r>
              <a:rPr lang="fr-FR" b="1" dirty="0"/>
              <a:t>Evolution professionnelle</a:t>
            </a:r>
            <a:r>
              <a:rPr lang="fr-FR" dirty="0"/>
              <a:t>. Les managers sont des agents professionnels, plutôt que les propriétaires des unités qu’ils dirigent. Ils reçoivent un salaire fixe et évoluent au sein de l’organisation</a:t>
            </a:r>
            <a:r>
              <a:rPr lang="fr-FR" dirty="0" smtClean="0"/>
              <a:t>.</a:t>
            </a:r>
            <a:endParaRPr lang="fr-FR" dirty="0"/>
          </a:p>
        </p:txBody>
      </p:sp>
    </p:spTree>
    <p:extLst>
      <p:ext uri="{BB962C8B-B14F-4D97-AF65-F5344CB8AC3E}">
        <p14:creationId xmlns:p14="http://schemas.microsoft.com/office/powerpoint/2010/main" xmlns="" val="803025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21</a:t>
            </a:fld>
            <a:endParaRPr lang="fr-FR"/>
          </a:p>
        </p:txBody>
      </p:sp>
      <p:sp>
        <p:nvSpPr>
          <p:cNvPr id="5" name="Rectangle 4"/>
          <p:cNvSpPr/>
          <p:nvPr/>
        </p:nvSpPr>
        <p:spPr>
          <a:xfrm>
            <a:off x="683568" y="349409"/>
            <a:ext cx="7992888" cy="4739759"/>
          </a:xfrm>
          <a:prstGeom prst="rect">
            <a:avLst/>
          </a:prstGeom>
        </p:spPr>
        <p:txBody>
          <a:bodyPr wrap="square">
            <a:spAutoFit/>
          </a:bodyPr>
          <a:lstStyle/>
          <a:p>
            <a:pPr algn="ctr"/>
            <a:r>
              <a:rPr lang="fr-FR" sz="3200" dirty="0">
                <a:solidFill>
                  <a:srgbClr val="C00000"/>
                </a:solidFill>
              </a:rPr>
              <a:t>L’école des relations humaines</a:t>
            </a:r>
            <a:endParaRPr lang="fr-FR" sz="3200" b="1" dirty="0">
              <a:solidFill>
                <a:srgbClr val="C00000"/>
              </a:solidFill>
            </a:endParaRPr>
          </a:p>
          <a:p>
            <a:r>
              <a:rPr lang="fr-FR" b="1" dirty="0"/>
              <a:t> </a:t>
            </a:r>
            <a:endParaRPr lang="fr-FR" dirty="0"/>
          </a:p>
          <a:p>
            <a:pPr algn="just"/>
            <a:r>
              <a:rPr lang="fr-FR" dirty="0"/>
              <a:t>       Les managers obtiennent ce qu'ils désirent en collaborant avec d'autres personnes, Forts de ce constat, certains auteurs et chercheurs ont choisi d'étudier le management sous l'angle de la relation humaine, L'essentiel de ce qui relève aujourd'hui de la gestion du personnel, ainsi que la plupart des idées contemporaines sur la motivation ou le leadership, résultent des travaux menés par ces théoriciens,</a:t>
            </a:r>
          </a:p>
          <a:p>
            <a:r>
              <a:rPr lang="fr-FR" b="1" dirty="0"/>
              <a:t>1-l'approche des relations humaines ?</a:t>
            </a:r>
          </a:p>
          <a:p>
            <a:pPr algn="just"/>
            <a:r>
              <a:rPr lang="fr-FR" dirty="0"/>
              <a:t>       Tout au long du XIX</a:t>
            </a:r>
            <a:r>
              <a:rPr lang="fr-FR" baseline="30000" dirty="0"/>
              <a:t>e</a:t>
            </a:r>
            <a:r>
              <a:rPr lang="fr-FR" dirty="0"/>
              <a:t> siècle et jusqu'au début du XX</a:t>
            </a:r>
            <a:r>
              <a:rPr lang="fr-FR" baseline="30000" dirty="0"/>
              <a:t>e</a:t>
            </a:r>
            <a:r>
              <a:rPr lang="fr-FR" dirty="0"/>
              <a:t> siècle, de nombreux auteurs ont reconnu l'importance indiscutable du facteur humain dans le succès d'une entreprise, Cinq d'entre eux se sont néanmoins distingués en défendant dès l'origine une approche du management fondée sur la gestion des relations humaines. Il s'agit de Robert Owen, Hugo </a:t>
            </a:r>
            <a:r>
              <a:rPr lang="fr-FR" dirty="0" err="1"/>
              <a:t>Munsterberg</a:t>
            </a:r>
            <a:r>
              <a:rPr lang="fr-FR" dirty="0"/>
              <a:t>, Mary Parker </a:t>
            </a:r>
            <a:r>
              <a:rPr lang="fr-FR" dirty="0" err="1"/>
              <a:t>Follett</a:t>
            </a:r>
            <a:r>
              <a:rPr lang="fr-FR" dirty="0"/>
              <a:t>, Chester Barnard et Elton Mayo,</a:t>
            </a:r>
          </a:p>
          <a:p>
            <a:r>
              <a:rPr lang="fr-FR" dirty="0"/>
              <a:t> </a:t>
            </a:r>
          </a:p>
        </p:txBody>
      </p:sp>
    </p:spTree>
    <p:extLst>
      <p:ext uri="{BB962C8B-B14F-4D97-AF65-F5344CB8AC3E}">
        <p14:creationId xmlns:p14="http://schemas.microsoft.com/office/powerpoint/2010/main" xmlns="" val="127076372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22</a:t>
            </a:fld>
            <a:endParaRPr lang="fr-FR"/>
          </a:p>
        </p:txBody>
      </p:sp>
      <p:sp>
        <p:nvSpPr>
          <p:cNvPr id="5" name="Rectangle 4"/>
          <p:cNvSpPr/>
          <p:nvPr/>
        </p:nvSpPr>
        <p:spPr>
          <a:xfrm>
            <a:off x="1043608" y="2257336"/>
            <a:ext cx="7344816" cy="1815882"/>
          </a:xfrm>
          <a:prstGeom prst="rect">
            <a:avLst/>
          </a:prstGeom>
        </p:spPr>
        <p:txBody>
          <a:bodyPr wrap="square">
            <a:spAutoFit/>
          </a:bodyPr>
          <a:lstStyle/>
          <a:p>
            <a:pPr algn="just"/>
            <a:r>
              <a:rPr lang="fr-FR" sz="2800" b="1" dirty="0" smtClean="0">
                <a:solidFill>
                  <a:srgbClr val="C00000"/>
                </a:solidFill>
              </a:rPr>
              <a:t>A- L’approche </a:t>
            </a:r>
            <a:r>
              <a:rPr lang="fr-FR" sz="2800" b="1" dirty="0">
                <a:solidFill>
                  <a:srgbClr val="C00000"/>
                </a:solidFill>
              </a:rPr>
              <a:t>du management sous l'aspect des relations humaines est-elle encore d’actualité ?</a:t>
            </a:r>
          </a:p>
          <a:p>
            <a:pPr algn="just"/>
            <a:r>
              <a:rPr lang="fr-FR" sz="2800" b="1" dirty="0">
                <a:solidFill>
                  <a:srgbClr val="C00000"/>
                </a:solidFill>
              </a:rPr>
              <a:t> </a:t>
            </a:r>
            <a:endParaRPr lang="fr-FR" sz="2800" dirty="0">
              <a:solidFill>
                <a:srgbClr val="C00000"/>
              </a:solidFill>
            </a:endParaRPr>
          </a:p>
        </p:txBody>
      </p:sp>
    </p:spTree>
    <p:extLst>
      <p:ext uri="{BB962C8B-B14F-4D97-AF65-F5344CB8AC3E}">
        <p14:creationId xmlns:p14="http://schemas.microsoft.com/office/powerpoint/2010/main" xmlns="" val="3960245458"/>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23</a:t>
            </a:fld>
            <a:endParaRPr lang="fr-FR"/>
          </a:p>
        </p:txBody>
      </p:sp>
      <p:sp>
        <p:nvSpPr>
          <p:cNvPr id="5" name="Rectangle 4"/>
          <p:cNvSpPr/>
          <p:nvPr/>
        </p:nvSpPr>
        <p:spPr>
          <a:xfrm>
            <a:off x="611560" y="1036389"/>
            <a:ext cx="8136904" cy="3693319"/>
          </a:xfrm>
          <a:prstGeom prst="rect">
            <a:avLst/>
          </a:prstGeom>
        </p:spPr>
        <p:txBody>
          <a:bodyPr wrap="square">
            <a:spAutoFit/>
          </a:bodyPr>
          <a:lstStyle/>
          <a:p>
            <a:pPr algn="just"/>
            <a:r>
              <a:rPr lang="fr-FR" dirty="0"/>
              <a:t>Les chercheurs ayant étudié le management sous l'angle des relations humaines se comptent par centaines. Ainsi, depuis la fin de la Seconde Guerre mondiale jusqu'à nos jours, leurs travaux nous ont permis d'acquérir une telle masse de connaissances sur le comportement des individus dans l'entreprise qu'il est désormais possible de prévoir celui-ci d'une manière raisonnablement fiable. Notre façon d'aborder aujourd'hui les questions liées au leadership, à la motivation, à la détection des profils psychologiques, à la définition des postes et des organigrammes, à la culture d'entreprise, à l'optimisation du travail en équipe, à l'évaluation des performances, à la gestion des conflits, aux enquêtes d'attitudes, à l'orientation professionnelle, à la formation des cadres, aux processus décisionnels participatifs, aux systèmes de rémunération par équipes et aux techniques de négociation doit beaucoup aux contributions de ces chercheurs.</a:t>
            </a:r>
          </a:p>
        </p:txBody>
      </p:sp>
    </p:spTree>
    <p:extLst>
      <p:ext uri="{BB962C8B-B14F-4D97-AF65-F5344CB8AC3E}">
        <p14:creationId xmlns:p14="http://schemas.microsoft.com/office/powerpoint/2010/main" xmlns="" val="1674222943"/>
      </p:ext>
    </p:extLst>
  </p:cSld>
  <p:clrMapOvr>
    <a:masterClrMapping/>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24</a:t>
            </a:fld>
            <a:endParaRPr lang="fr-FR"/>
          </a:p>
        </p:txBody>
      </p:sp>
      <p:sp>
        <p:nvSpPr>
          <p:cNvPr id="5" name="Rectangle 4"/>
          <p:cNvSpPr/>
          <p:nvPr/>
        </p:nvSpPr>
        <p:spPr>
          <a:xfrm>
            <a:off x="611560" y="759390"/>
            <a:ext cx="7992888" cy="4062651"/>
          </a:xfrm>
          <a:prstGeom prst="rect">
            <a:avLst/>
          </a:prstGeom>
        </p:spPr>
        <p:txBody>
          <a:bodyPr wrap="square">
            <a:spAutoFit/>
          </a:bodyPr>
          <a:lstStyle/>
          <a:p>
            <a:pPr algn="ctr"/>
            <a:r>
              <a:rPr lang="fr-FR" sz="2400" b="1" dirty="0" smtClean="0">
                <a:solidFill>
                  <a:srgbClr val="C00000"/>
                </a:solidFill>
              </a:rPr>
              <a:t>B- L'école </a:t>
            </a:r>
            <a:r>
              <a:rPr lang="fr-FR" sz="2400" b="1" dirty="0">
                <a:solidFill>
                  <a:srgbClr val="C00000"/>
                </a:solidFill>
              </a:rPr>
              <a:t>quantitative</a:t>
            </a:r>
          </a:p>
          <a:p>
            <a:r>
              <a:rPr lang="fr-FR" b="1" dirty="0"/>
              <a:t> </a:t>
            </a:r>
            <a:endParaRPr lang="fr-FR" dirty="0"/>
          </a:p>
          <a:p>
            <a:pPr algn="just"/>
            <a:r>
              <a:rPr lang="fr-FR" dirty="0"/>
              <a:t>L’approche quantitative du management, souvent désignée sous le nom de recherche opérationnelle (Ra) ou de science du management, s'est développée à partir des méthodes mathématiques et statistiques mises au point lors de la Seconde Guerre mondiale. Contrainte d'exploiter au mieux ses faibles moyens aériens face à une Allemagne suréquipée, l'armée britannique avait ainsi demandé à ses mathématiciens de concevoir un modèle de répartition optimale des ressources. Dans le même ordre d'idée, les sections anti-sous-marines américaines s'étaient fondées sur les techniques de la recherche opérationnelle pour augmenter les chances de survie des convois alliés pendant la traversée de l'Atlantique nord et déterminer la puissance idéale des grenades sous-marines que les avions et les navires devaient larguer sur les submersibles allemands.</a:t>
            </a:r>
          </a:p>
        </p:txBody>
      </p:sp>
    </p:spTree>
    <p:extLst>
      <p:ext uri="{BB962C8B-B14F-4D97-AF65-F5344CB8AC3E}">
        <p14:creationId xmlns:p14="http://schemas.microsoft.com/office/powerpoint/2010/main" xmlns="" val="8030258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25</a:t>
            </a:fld>
            <a:endParaRPr lang="fr-FR"/>
          </a:p>
        </p:txBody>
      </p:sp>
      <p:sp>
        <p:nvSpPr>
          <p:cNvPr id="5" name="Rectangle 4"/>
          <p:cNvSpPr/>
          <p:nvPr/>
        </p:nvSpPr>
        <p:spPr>
          <a:xfrm>
            <a:off x="0" y="2534335"/>
            <a:ext cx="9036496" cy="523220"/>
          </a:xfrm>
          <a:prstGeom prst="rect">
            <a:avLst/>
          </a:prstGeom>
        </p:spPr>
        <p:txBody>
          <a:bodyPr wrap="square">
            <a:spAutoFit/>
          </a:bodyPr>
          <a:lstStyle/>
          <a:p>
            <a:pPr algn="ctr"/>
            <a:r>
              <a:rPr lang="fr-FR" sz="2800" dirty="0">
                <a:solidFill>
                  <a:srgbClr val="C00000"/>
                </a:solidFill>
              </a:rPr>
              <a:t>Comment l'analyse systémique </a:t>
            </a:r>
            <a:r>
              <a:rPr lang="fr-FR" sz="2800" dirty="0" smtClean="0">
                <a:solidFill>
                  <a:srgbClr val="C00000"/>
                </a:solidFill>
              </a:rPr>
              <a:t>du management</a:t>
            </a:r>
            <a:r>
              <a:rPr lang="fr-FR" sz="2800" dirty="0">
                <a:solidFill>
                  <a:srgbClr val="C00000"/>
                </a:solidFill>
              </a:rPr>
              <a:t> ?</a:t>
            </a:r>
            <a:endParaRPr lang="fr-FR" sz="2800" b="1" dirty="0">
              <a:solidFill>
                <a:srgbClr val="C00000"/>
              </a:solidFill>
            </a:endParaRPr>
          </a:p>
        </p:txBody>
      </p:sp>
    </p:spTree>
    <p:extLst>
      <p:ext uri="{BB962C8B-B14F-4D97-AF65-F5344CB8AC3E}">
        <p14:creationId xmlns:p14="http://schemas.microsoft.com/office/powerpoint/2010/main" xmlns="" val="1270763729"/>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26</a:t>
            </a:fld>
            <a:endParaRPr lang="fr-FR"/>
          </a:p>
        </p:txBody>
      </p:sp>
      <p:sp>
        <p:nvSpPr>
          <p:cNvPr id="5" name="Rectangle 4"/>
          <p:cNvSpPr/>
          <p:nvPr/>
        </p:nvSpPr>
        <p:spPr>
          <a:xfrm>
            <a:off x="395536" y="1823254"/>
            <a:ext cx="8352928" cy="1754326"/>
          </a:xfrm>
          <a:prstGeom prst="rect">
            <a:avLst/>
          </a:prstGeom>
        </p:spPr>
        <p:txBody>
          <a:bodyPr wrap="square">
            <a:spAutoFit/>
          </a:bodyPr>
          <a:lstStyle/>
          <a:p>
            <a:pPr algn="just"/>
            <a:r>
              <a:rPr lang="fr-FR" dirty="0"/>
              <a:t>Au milieu des années 60, l'idée consistant à analyser l'entreprise selon une perspective systémique s'attire, pour une décennie, une très large audience. </a:t>
            </a:r>
            <a:r>
              <a:rPr lang="fr-FR" b="1" dirty="0">
                <a:solidFill>
                  <a:srgbClr val="C00000"/>
                </a:solidFill>
              </a:rPr>
              <a:t>L’approche systémique</a:t>
            </a:r>
            <a:r>
              <a:rPr lang="fr-FR" dirty="0">
                <a:solidFill>
                  <a:srgbClr val="C00000"/>
                </a:solidFill>
              </a:rPr>
              <a:t> </a:t>
            </a:r>
            <a:r>
              <a:rPr lang="fr-FR" dirty="0"/>
              <a:t>définit le système comme un ensemble d'éléments interdépendants agencés de manière à former un tout cohérent. Les entreprises sont donc des systèmes ouverts sur toutes les composantes de l’environnement.</a:t>
            </a:r>
          </a:p>
          <a:p>
            <a:pPr algn="just"/>
            <a:r>
              <a:rPr lang="fr-FR" dirty="0"/>
              <a:t> </a:t>
            </a:r>
          </a:p>
        </p:txBody>
      </p:sp>
    </p:spTree>
    <p:extLst>
      <p:ext uri="{BB962C8B-B14F-4D97-AF65-F5344CB8AC3E}">
        <p14:creationId xmlns:p14="http://schemas.microsoft.com/office/powerpoint/2010/main" xmlns="" val="396024545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27</a:t>
            </a:fld>
            <a:endParaRPr lang="fr-FR"/>
          </a:p>
        </p:txBody>
      </p:sp>
      <p:pic>
        <p:nvPicPr>
          <p:cNvPr id="3074" name="Diagramme 3"/>
          <p:cNvPicPr>
            <a:picLocks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19672" y="105072"/>
            <a:ext cx="5877694" cy="54887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3" descr="C:\Users\Islame-tech\Desktop\Capture.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75856" y="1415925"/>
            <a:ext cx="2876550" cy="28670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74222943"/>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28</a:t>
            </a:fld>
            <a:endParaRPr lang="fr-FR"/>
          </a:p>
        </p:txBody>
      </p:sp>
      <p:sp>
        <p:nvSpPr>
          <p:cNvPr id="5" name="Rectangle 4"/>
          <p:cNvSpPr/>
          <p:nvPr/>
        </p:nvSpPr>
        <p:spPr>
          <a:xfrm>
            <a:off x="827584" y="543366"/>
            <a:ext cx="7488832" cy="4247317"/>
          </a:xfrm>
          <a:prstGeom prst="rect">
            <a:avLst/>
          </a:prstGeom>
        </p:spPr>
        <p:txBody>
          <a:bodyPr wrap="square">
            <a:spAutoFit/>
          </a:bodyPr>
          <a:lstStyle/>
          <a:p>
            <a:r>
              <a:rPr lang="fr-FR" dirty="0"/>
              <a:t>Il existe deux grands types de systèmes </a:t>
            </a:r>
            <a:r>
              <a:rPr lang="fr-FR" dirty="0" smtClean="0"/>
              <a:t>:</a:t>
            </a:r>
          </a:p>
          <a:p>
            <a:endParaRPr lang="fr-FR" dirty="0"/>
          </a:p>
          <a:p>
            <a:r>
              <a:rPr lang="fr-FR" b="1" dirty="0">
                <a:solidFill>
                  <a:srgbClr val="C00000"/>
                </a:solidFill>
              </a:rPr>
              <a:t>Les systèmes fermés</a:t>
            </a:r>
            <a:r>
              <a:rPr lang="fr-FR" dirty="0">
                <a:solidFill>
                  <a:srgbClr val="C00000"/>
                </a:solidFill>
              </a:rPr>
              <a:t> </a:t>
            </a:r>
            <a:r>
              <a:rPr lang="fr-FR" dirty="0"/>
              <a:t>n'interagissent jamais avec leur environnement et n'en subissent aucune influence, À l'inverse, une approche sous l'angle de </a:t>
            </a:r>
            <a:r>
              <a:rPr lang="fr-FR" b="1" dirty="0">
                <a:solidFill>
                  <a:srgbClr val="C00000"/>
                </a:solidFill>
              </a:rPr>
              <a:t>systèmes ouverts </a:t>
            </a:r>
            <a:r>
              <a:rPr lang="fr-FR" dirty="0"/>
              <a:t>reconnaît l'existence d'interactions dynamiques entre le système et son environnement, la renvoie bien sûr aujourd'hui à la notion de systèmes ouverts. Cela signifie que l'on prend en compte les interactions permanentes entre l'entreprise et son environnement.</a:t>
            </a:r>
          </a:p>
          <a:p>
            <a:r>
              <a:rPr lang="fr-FR" dirty="0"/>
              <a:t>L'entreprise (et l'équipe qui la dirige) ne se contente pas d'interagir avec son environnement : elle en est aussi totalement dépendante. En termes de management, on dit que l'entreprise dialogue avec ses partenaires. Ce terme de partenaires (ou parties prenantes) désigne tout groupe potentiellement affecté par les décisions elles orientations de l'entreprise. </a:t>
            </a:r>
          </a:p>
        </p:txBody>
      </p:sp>
    </p:spTree>
    <p:extLst>
      <p:ext uri="{BB962C8B-B14F-4D97-AF65-F5344CB8AC3E}">
        <p14:creationId xmlns:p14="http://schemas.microsoft.com/office/powerpoint/2010/main" xmlns="" val="26144027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29</a:t>
            </a:fld>
            <a:endParaRPr lang="fr-FR"/>
          </a:p>
        </p:txBody>
      </p:sp>
      <p:sp>
        <p:nvSpPr>
          <p:cNvPr id="5" name="Rectangle 4"/>
          <p:cNvSpPr/>
          <p:nvPr/>
        </p:nvSpPr>
        <p:spPr>
          <a:xfrm>
            <a:off x="755576" y="1230347"/>
            <a:ext cx="7848872" cy="3139321"/>
          </a:xfrm>
          <a:prstGeom prst="rect">
            <a:avLst/>
          </a:prstGeom>
        </p:spPr>
        <p:txBody>
          <a:bodyPr wrap="square">
            <a:spAutoFit/>
          </a:bodyPr>
          <a:lstStyle/>
          <a:p>
            <a:r>
              <a:rPr lang="fr-FR" dirty="0"/>
              <a:t>Il peut notamment s'agir des pouvoirs publics, des syndicats, des entreprises concurrentes, des employés, des fournisseurs, des clients, des leaders d'opinion locaux ou de certaines associations. Le travail d'un manager consiste à coordonner toutes ces composantes afin d'atteindre les objectifs fixés. </a:t>
            </a:r>
          </a:p>
          <a:p>
            <a:r>
              <a:rPr lang="fr-FR" dirty="0"/>
              <a:t>La plupart des dirigeants comprennent bien que la survie de l’entreprise dépend entièrement du comportement des consommateurs. Ils ont conscience que le lancement prématuré d'un nouveau produit, sans s'être d'abord assuré que celui-ci répond aux besoins ou aux envies de clients potentiels, peut avoir des conséquences désastreuses. Lorsqu'une telle erreur entraîne </a:t>
            </a:r>
          </a:p>
        </p:txBody>
      </p:sp>
    </p:spTree>
    <p:extLst>
      <p:ext uri="{BB962C8B-B14F-4D97-AF65-F5344CB8AC3E}">
        <p14:creationId xmlns:p14="http://schemas.microsoft.com/office/powerpoint/2010/main" xmlns="" val="15854041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a:t>
            </a:fld>
            <a:endParaRPr lang="fr-FR"/>
          </a:p>
        </p:txBody>
      </p:sp>
      <p:sp>
        <p:nvSpPr>
          <p:cNvPr id="5" name="Parallelogram 2"/>
          <p:cNvSpPr/>
          <p:nvPr/>
        </p:nvSpPr>
        <p:spPr>
          <a:xfrm>
            <a:off x="1943720" y="1582531"/>
            <a:ext cx="4996046" cy="2142386"/>
          </a:xfrm>
          <a:prstGeom prst="parallelogram">
            <a:avLst/>
          </a:prstGeom>
          <a:solidFill>
            <a:srgbClr val="C0000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arallelogram 3"/>
          <p:cNvSpPr/>
          <p:nvPr/>
        </p:nvSpPr>
        <p:spPr>
          <a:xfrm>
            <a:off x="2243273" y="1439309"/>
            <a:ext cx="4996046" cy="2142386"/>
          </a:xfrm>
          <a:prstGeom prst="parallelogram">
            <a:avLst/>
          </a:prstGeom>
          <a:solidFill>
            <a:srgbClr val="C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Data 4"/>
          <p:cNvSpPr/>
          <p:nvPr/>
        </p:nvSpPr>
        <p:spPr>
          <a:xfrm>
            <a:off x="1543193" y="3149647"/>
            <a:ext cx="1481784" cy="864096"/>
          </a:xfrm>
          <a:prstGeom prst="flowChartInputOutpu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ata 5"/>
          <p:cNvSpPr/>
          <p:nvPr/>
        </p:nvSpPr>
        <p:spPr>
          <a:xfrm>
            <a:off x="1187624" y="3755826"/>
            <a:ext cx="821938" cy="397818"/>
          </a:xfrm>
          <a:prstGeom prst="flowChartInputOutpu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ata 6"/>
          <p:cNvSpPr/>
          <p:nvPr/>
        </p:nvSpPr>
        <p:spPr>
          <a:xfrm>
            <a:off x="6804248" y="1256742"/>
            <a:ext cx="792088" cy="524698"/>
          </a:xfrm>
          <a:prstGeom prst="flowChartInputOutpu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p:cNvSpPr txBox="1">
            <a:spLocks/>
          </p:cNvSpPr>
          <p:nvPr/>
        </p:nvSpPr>
        <p:spPr>
          <a:xfrm>
            <a:off x="2267744" y="1631082"/>
            <a:ext cx="4680520" cy="1728192"/>
          </a:xfrm>
          <a:prstGeom prst="rect">
            <a:avLst/>
          </a:prstGeom>
        </p:spPr>
        <p:txBody>
          <a:bodyPr>
            <a:noAutofit/>
          </a:bodyPr>
          <a:lstStyle>
            <a:lvl1pPr marL="0" indent="0" algn="ctr" rtl="0" eaLnBrk="1" fontAlgn="base" hangingPunct="1">
              <a:spcBef>
                <a:spcPct val="20000"/>
              </a:spcBef>
              <a:spcAft>
                <a:spcPct val="20000"/>
              </a:spcAft>
              <a:buClr>
                <a:schemeClr val="accent1">
                  <a:lumMod val="50000"/>
                </a:schemeClr>
              </a:buClr>
              <a:buSzPct val="125000"/>
              <a:buFontTx/>
              <a:buNone/>
              <a:tabLst>
                <a:tab pos="1828800" algn="l"/>
              </a:tabLst>
              <a:defRPr sz="6000" b="1" spc="-150" baseline="0">
                <a:solidFill>
                  <a:schemeClr val="tx1">
                    <a:lumMod val="85000"/>
                    <a:lumOff val="15000"/>
                  </a:schemeClr>
                </a:solidFill>
                <a:latin typeface="Liberation Sans" pitchFamily="34" charset="0"/>
                <a:ea typeface="+mn-ea"/>
                <a:cs typeface="+mn-cs"/>
              </a:defRPr>
            </a:lvl1pPr>
            <a:lvl2pPr marL="539750" indent="-273050" algn="l" rtl="0" eaLnBrk="1" fontAlgn="base" hangingPunct="1">
              <a:spcBef>
                <a:spcPct val="20000"/>
              </a:spcBef>
              <a:spcAft>
                <a:spcPct val="20000"/>
              </a:spcAft>
              <a:buClr>
                <a:srgbClr val="C89400"/>
              </a:buClr>
              <a:buFont typeface="Arial" charset="0"/>
              <a:buChar char="–"/>
              <a:tabLst>
                <a:tab pos="1828800" algn="l"/>
              </a:tabLst>
              <a:defRPr sz="1800">
                <a:solidFill>
                  <a:schemeClr val="tx1">
                    <a:lumMod val="75000"/>
                    <a:lumOff val="25000"/>
                  </a:schemeClr>
                </a:solidFill>
                <a:latin typeface="+mn-lt"/>
              </a:defRPr>
            </a:lvl2pPr>
            <a:lvl3pPr marL="1014413" indent="-257175" algn="l" rtl="0" eaLnBrk="1" fontAlgn="base" hangingPunct="1">
              <a:spcBef>
                <a:spcPct val="20000"/>
              </a:spcBef>
              <a:spcAft>
                <a:spcPct val="20000"/>
              </a:spcAft>
              <a:buClr>
                <a:schemeClr val="hlink"/>
              </a:buClr>
              <a:buSzPct val="75000"/>
              <a:buChar char="•"/>
              <a:tabLst>
                <a:tab pos="1828800" algn="l"/>
              </a:tabLst>
              <a:defRPr sz="2000">
                <a:solidFill>
                  <a:schemeClr val="tx1">
                    <a:lumMod val="75000"/>
                    <a:lumOff val="25000"/>
                  </a:schemeClr>
                </a:solidFill>
                <a:latin typeface="+mn-lt"/>
              </a:defRPr>
            </a:lvl3pPr>
            <a:lvl4pPr marL="1389063" indent="-330200" algn="l" rtl="0" eaLnBrk="1" fontAlgn="base" hangingPunct="1">
              <a:spcBef>
                <a:spcPct val="20000"/>
              </a:spcBef>
              <a:spcAft>
                <a:spcPct val="20000"/>
              </a:spcAft>
              <a:buClr>
                <a:schemeClr val="folHlink"/>
              </a:buClr>
              <a:buSzPct val="75000"/>
              <a:buFont typeface="Arial" charset="0"/>
              <a:buChar char="–"/>
              <a:tabLst>
                <a:tab pos="1828800" algn="l"/>
              </a:tabLst>
              <a:defRPr sz="1400">
                <a:solidFill>
                  <a:schemeClr val="tx1">
                    <a:lumMod val="75000"/>
                    <a:lumOff val="25000"/>
                  </a:schemeClr>
                </a:solidFill>
                <a:latin typeface="+mn-lt"/>
              </a:defRPr>
            </a:lvl4pPr>
            <a:lvl5pPr marL="1647825" indent="-250825" algn="l" rtl="0" eaLnBrk="1" fontAlgn="base" hangingPunct="1">
              <a:spcBef>
                <a:spcPct val="20000"/>
              </a:spcBef>
              <a:spcAft>
                <a:spcPct val="20000"/>
              </a:spcAft>
              <a:buClr>
                <a:srgbClr val="000000"/>
              </a:buClr>
              <a:buSzPct val="50000"/>
              <a:buChar char="•"/>
              <a:tabLst>
                <a:tab pos="1828800" algn="l"/>
              </a:tabLst>
              <a:defRPr sz="1200">
                <a:solidFill>
                  <a:schemeClr val="tx1">
                    <a:lumMod val="75000"/>
                    <a:lumOff val="25000"/>
                  </a:schemeClr>
                </a:solidFill>
                <a:latin typeface="+mn-lt"/>
              </a:defRPr>
            </a:lvl5pPr>
            <a:lvl6pPr marL="21050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6pPr>
            <a:lvl7pPr marL="25622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7pPr>
            <a:lvl8pPr marL="30194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8pPr>
            <a:lvl9pPr marL="34766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9pPr>
          </a:lstStyle>
          <a:p>
            <a:r>
              <a:rPr lang="fr-FR" sz="3200" dirty="0">
                <a:solidFill>
                  <a:schemeClr val="bg1"/>
                </a:solidFill>
              </a:rPr>
              <a:t>Chapitre 1 </a:t>
            </a:r>
            <a:r>
              <a:rPr lang="fr-FR" sz="3200" dirty="0" smtClean="0">
                <a:solidFill>
                  <a:schemeClr val="bg1"/>
                </a:solidFill>
              </a:rPr>
              <a:t> </a:t>
            </a:r>
          </a:p>
          <a:p>
            <a:r>
              <a:rPr lang="fr-FR" sz="3200" dirty="0" smtClean="0">
                <a:solidFill>
                  <a:schemeClr val="bg1"/>
                </a:solidFill>
              </a:rPr>
              <a:t>la </a:t>
            </a:r>
            <a:r>
              <a:rPr lang="fr-FR" sz="3200" dirty="0">
                <a:solidFill>
                  <a:schemeClr val="bg1"/>
                </a:solidFill>
              </a:rPr>
              <a:t>physionomie de management</a:t>
            </a:r>
          </a:p>
        </p:txBody>
      </p:sp>
      <p:sp>
        <p:nvSpPr>
          <p:cNvPr id="11" name="Flowchart: Data 10"/>
          <p:cNvSpPr/>
          <p:nvPr/>
        </p:nvSpPr>
        <p:spPr>
          <a:xfrm>
            <a:off x="7398314" y="1320181"/>
            <a:ext cx="396044" cy="262349"/>
          </a:xfrm>
          <a:prstGeom prst="flowChartInputOutpu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267869170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0-#ppt_w/2"/>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3" decel="100000" fill="hold" grpId="0" nodeType="with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2" decel="100000" fill="hold" grpId="0"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750" fill="hold"/>
                                        <p:tgtEl>
                                          <p:spTgt spid="7"/>
                                        </p:tgtEl>
                                        <p:attrNameLst>
                                          <p:attrName>ppt_x</p:attrName>
                                        </p:attrNameLst>
                                      </p:cBhvr>
                                      <p:tavLst>
                                        <p:tav tm="0">
                                          <p:val>
                                            <p:strVal val="0-#ppt_w/2"/>
                                          </p:val>
                                        </p:tav>
                                        <p:tav tm="100000">
                                          <p:val>
                                            <p:strVal val="#ppt_x"/>
                                          </p:val>
                                        </p:tav>
                                      </p:tavLst>
                                    </p:anim>
                                    <p:anim calcmode="lin" valueType="num">
                                      <p:cBhvr additive="base">
                                        <p:cTn id="16" dur="75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100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750" fill="hold"/>
                                        <p:tgtEl>
                                          <p:spTgt spid="8"/>
                                        </p:tgtEl>
                                        <p:attrNameLst>
                                          <p:attrName>ppt_x</p:attrName>
                                        </p:attrNameLst>
                                      </p:cBhvr>
                                      <p:tavLst>
                                        <p:tav tm="0">
                                          <p:val>
                                            <p:strVal val="0-#ppt_w/2"/>
                                          </p:val>
                                        </p:tav>
                                        <p:tav tm="100000">
                                          <p:val>
                                            <p:strVal val="#ppt_x"/>
                                          </p:val>
                                        </p:tav>
                                      </p:tavLst>
                                    </p:anim>
                                    <p:anim calcmode="lin" valueType="num">
                                      <p:cBhvr additive="base">
                                        <p:cTn id="20" dur="75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3" decel="100000" fill="hold" grpId="0" nodeType="withEffect">
                                  <p:stCondLst>
                                    <p:cond delay="75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750" fill="hold"/>
                                        <p:tgtEl>
                                          <p:spTgt spid="9"/>
                                        </p:tgtEl>
                                        <p:attrNameLst>
                                          <p:attrName>ppt_x</p:attrName>
                                        </p:attrNameLst>
                                      </p:cBhvr>
                                      <p:tavLst>
                                        <p:tav tm="0">
                                          <p:val>
                                            <p:strVal val="1+#ppt_w/2"/>
                                          </p:val>
                                        </p:tav>
                                        <p:tav tm="100000">
                                          <p:val>
                                            <p:strVal val="#ppt_x"/>
                                          </p:val>
                                        </p:tav>
                                      </p:tavLst>
                                    </p:anim>
                                    <p:anim calcmode="lin" valueType="num">
                                      <p:cBhvr additive="base">
                                        <p:cTn id="24" dur="750" fill="hold"/>
                                        <p:tgtEl>
                                          <p:spTgt spid="9"/>
                                        </p:tgtEl>
                                        <p:attrNameLst>
                                          <p:attrName>ppt_y</p:attrName>
                                        </p:attrNameLst>
                                      </p:cBhvr>
                                      <p:tavLst>
                                        <p:tav tm="0">
                                          <p:val>
                                            <p:strVal val="0-#ppt_h/2"/>
                                          </p:val>
                                        </p:tav>
                                        <p:tav tm="100000">
                                          <p:val>
                                            <p:strVal val="#ppt_y"/>
                                          </p:val>
                                        </p:tav>
                                      </p:tavLst>
                                    </p:anim>
                                  </p:childTnLst>
                                </p:cTn>
                              </p:par>
                              <p:par>
                                <p:cTn id="25" presetID="2" presetClass="entr" presetSubtype="3" decel="100000" fill="hold" grpId="0" nodeType="withEffect">
                                  <p:stCondLst>
                                    <p:cond delay="100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0-#ppt_h/2"/>
                                          </p:val>
                                        </p:tav>
                                        <p:tav tm="100000">
                                          <p:val>
                                            <p:strVal val="#ppt_y"/>
                                          </p:val>
                                        </p:tav>
                                      </p:tavLst>
                                    </p:anim>
                                  </p:childTnLst>
                                </p:cTn>
                              </p:par>
                              <p:par>
                                <p:cTn id="29" presetID="10" presetClass="entr" presetSubtype="0" fill="hold" grpId="0" nodeType="withEffect">
                                  <p:stCondLst>
                                    <p:cond delay="125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750"/>
                                        <p:tgtEl>
                                          <p:spTgt spid="10">
                                            <p:txEl>
                                              <p:pRg st="0" end="0"/>
                                            </p:txEl>
                                          </p:spTgt>
                                        </p:tgtEl>
                                      </p:cBhvr>
                                    </p:animEffect>
                                  </p:childTnLst>
                                </p:cTn>
                              </p:par>
                              <p:par>
                                <p:cTn id="32" presetID="10" presetClass="entr" presetSubtype="0" fill="hold" grpId="0" nodeType="withEffect">
                                  <p:stCondLst>
                                    <p:cond delay="125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fade">
                                      <p:cBhvr>
                                        <p:cTn id="34" dur="7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build="p">
        <p:tmplLst>
          <p:tmpl lvl="1">
            <p:tnLst>
              <p:par>
                <p:cTn presetID="10" presetClass="entr" presetSubtype="0" fill="hold" nodeType="withEffect">
                  <p:stCondLst>
                    <p:cond delay="1250"/>
                  </p:stCondLst>
                  <p:childTnLst>
                    <p:set>
                      <p:cBhvr>
                        <p:cTn dur="1" fill="hold">
                          <p:stCondLst>
                            <p:cond delay="0"/>
                          </p:stCondLst>
                        </p:cTn>
                        <p:tgtEl>
                          <p:spTgt spid="10"/>
                        </p:tgtEl>
                        <p:attrNameLst>
                          <p:attrName>style.visibility</p:attrName>
                        </p:attrNameLst>
                      </p:cBhvr>
                      <p:to>
                        <p:strVal val="visible"/>
                      </p:to>
                    </p:set>
                    <p:animEffect transition="in" filter="fade">
                      <p:cBhvr>
                        <p:cTn dur="750"/>
                        <p:tgtEl>
                          <p:spTgt spid="10"/>
                        </p:tgtEl>
                      </p:cBhvr>
                    </p:animEffect>
                  </p:childTnLst>
                </p:cTn>
              </p:par>
            </p:tnLst>
          </p:tmpl>
        </p:tmplLst>
      </p:bldP>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30</a:t>
            </a:fld>
            <a:endParaRPr lang="fr-FR"/>
          </a:p>
        </p:txBody>
      </p:sp>
      <p:sp>
        <p:nvSpPr>
          <p:cNvPr id="5" name="Rectangle 4"/>
          <p:cNvSpPr/>
          <p:nvPr/>
        </p:nvSpPr>
        <p:spPr>
          <a:xfrm>
            <a:off x="683568" y="985292"/>
            <a:ext cx="8208912" cy="3693319"/>
          </a:xfrm>
          <a:prstGeom prst="rect">
            <a:avLst/>
          </a:prstGeom>
        </p:spPr>
        <p:txBody>
          <a:bodyPr wrap="square">
            <a:spAutoFit/>
          </a:bodyPr>
          <a:lstStyle/>
          <a:p>
            <a:pPr algn="just"/>
            <a:r>
              <a:rPr lang="fr-FR" dirty="0"/>
              <a:t>Une réduction des bénéfices, il arrive que l'entreprise vienne à manquer de ressources pour payer les salaires ou les impôts, pour acheter de nouveaux équipements ou rembourser les emprunts. L'approche systémique reconnaît l'existence de ce genre de relations et souligne le fait que les managers doivent prendre conscience de leur importance et des contraintes potentielles qui s'y rattachent. L'éthique managériale répond du reste aux mêmes impératifs. </a:t>
            </a:r>
          </a:p>
          <a:p>
            <a:pPr algn="just"/>
            <a:r>
              <a:rPr lang="fr-FR" dirty="0"/>
              <a:t>L'approche systémique reconnaît par ailleurs que les entreprises ne fonctionnent jamais en vase clos. Leur survie requiert une interaction efficace avec leur environnement, lequel englobe notamment les conditions économiques, l'état du marché, l'activité politique, les progrès technologiques et l'évolution des mœurs. Le mépris prolongé de l'un ou l'autre de ces facteurs peut très vite se révéler préjudiciable.</a:t>
            </a:r>
          </a:p>
        </p:txBody>
      </p:sp>
    </p:spTree>
    <p:extLst>
      <p:ext uri="{BB962C8B-B14F-4D97-AF65-F5344CB8AC3E}">
        <p14:creationId xmlns:p14="http://schemas.microsoft.com/office/powerpoint/2010/main" xmlns="" val="403994925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31</a:t>
            </a:fld>
            <a:endParaRPr lang="fr-FR"/>
          </a:p>
        </p:txBody>
      </p:sp>
      <p:sp>
        <p:nvSpPr>
          <p:cNvPr id="5" name="Rectangle 4"/>
          <p:cNvSpPr/>
          <p:nvPr/>
        </p:nvSpPr>
        <p:spPr>
          <a:xfrm>
            <a:off x="467544" y="1417340"/>
            <a:ext cx="8352928" cy="2862322"/>
          </a:xfrm>
          <a:prstGeom prst="rect">
            <a:avLst/>
          </a:prstGeom>
        </p:spPr>
        <p:txBody>
          <a:bodyPr wrap="square">
            <a:spAutoFit/>
          </a:bodyPr>
          <a:lstStyle/>
          <a:p>
            <a:pPr algn="just"/>
            <a:r>
              <a:rPr lang="fr-FR" dirty="0"/>
              <a:t>D'un point de vue managérial, l'approche systémique est en fin de compte extrêmement pertinente. Les fonctions du manager imposent en effet â celui-ci de coordonner et de combiner tout un ensemble d'activités professionnelles afin qu'un système composé d'éléments interdépendants (l'entreprise) puisse atteindre ses objectifs. Et bien qu'elle n'en fournisse aucune description spécifique, l'approche systémique propose en définitive, comparée à l'approche par les processus, une représentation beaucoup plus claire de cette mission. Au surplus, le fait d'envisager le manager comme un lien entre l'entreprise et son environnement conduit celle-ci à se montrer plus attentif envers ses partenaires clés - clients, fournisseurs, agences gouvernementales, population locale.</a:t>
            </a:r>
          </a:p>
        </p:txBody>
      </p:sp>
    </p:spTree>
    <p:extLst>
      <p:ext uri="{BB962C8B-B14F-4D97-AF65-F5344CB8AC3E}">
        <p14:creationId xmlns:p14="http://schemas.microsoft.com/office/powerpoint/2010/main" xmlns="" val="54124005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32</a:t>
            </a:fld>
            <a:endParaRPr lang="fr-FR"/>
          </a:p>
        </p:txBody>
      </p:sp>
      <p:sp>
        <p:nvSpPr>
          <p:cNvPr id="5" name="Rectangle 4"/>
          <p:cNvSpPr/>
          <p:nvPr/>
        </p:nvSpPr>
        <p:spPr>
          <a:xfrm>
            <a:off x="539552" y="728032"/>
            <a:ext cx="7992888" cy="3785652"/>
          </a:xfrm>
          <a:prstGeom prst="rect">
            <a:avLst/>
          </a:prstGeom>
        </p:spPr>
        <p:txBody>
          <a:bodyPr wrap="square">
            <a:spAutoFit/>
          </a:bodyPr>
          <a:lstStyle/>
          <a:p>
            <a:pPr algn="just"/>
            <a:r>
              <a:rPr lang="fr-FR" sz="2400" b="1" dirty="0">
                <a:solidFill>
                  <a:srgbClr val="C00000"/>
                </a:solidFill>
              </a:rPr>
              <a:t>C- la théorie de la contingence et le management </a:t>
            </a:r>
            <a:endParaRPr lang="fr-FR" sz="2400" b="1" dirty="0" smtClean="0">
              <a:solidFill>
                <a:srgbClr val="C00000"/>
              </a:solidFill>
            </a:endParaRPr>
          </a:p>
          <a:p>
            <a:pPr algn="just"/>
            <a:endParaRPr lang="fr-FR" b="1" dirty="0"/>
          </a:p>
          <a:p>
            <a:pPr algn="just"/>
            <a:r>
              <a:rPr lang="fr-FR" dirty="0"/>
              <a:t>La théorie de la contingence (parfois qualifiée dans le monde anglo-saxon d'approche situationnelle) est venue remplacer certains principes de management trop simplistes. </a:t>
            </a:r>
          </a:p>
          <a:p>
            <a:pPr algn="just"/>
            <a:r>
              <a:rPr lang="fr-FR" dirty="0"/>
              <a:t>Elle intègre en outre l'essentiel des théories élaborées en ce domaine et s'inscrit dans une démarche logique. Étant donné l'immense diversité des entreprises - en termes de taille, d'objectifs, de tâches, etc. - il serait en effet très étonnant que l'on puisse dégager des principes universellement applicables, susceptibles de s'adapter à toutes les situations.</a:t>
            </a:r>
          </a:p>
          <a:p>
            <a:pPr algn="just"/>
            <a:r>
              <a:rPr lang="fr-FR" dirty="0"/>
              <a:t>En d'autres termes, les programmeurs d'oracle ne sauraient être managés comme les ingénieurs commerciaux de cette même entreprise, et encore moins comme les vendeurs des Galeries Lafayette. </a:t>
            </a:r>
          </a:p>
        </p:txBody>
      </p:sp>
    </p:spTree>
    <p:extLst>
      <p:ext uri="{BB962C8B-B14F-4D97-AF65-F5344CB8AC3E}">
        <p14:creationId xmlns:p14="http://schemas.microsoft.com/office/powerpoint/2010/main" xmlns="" val="4134260499"/>
      </p:ext>
    </p:extLst>
  </p:cSld>
  <p:clrMapOvr>
    <a:masterClrMapping/>
  </p:clrMapOvr>
  <p:transition spd="slow">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33</a:t>
            </a:fld>
            <a:endParaRPr lang="fr-FR"/>
          </a:p>
        </p:txBody>
      </p:sp>
      <p:sp>
        <p:nvSpPr>
          <p:cNvPr id="5" name="Rectangle 4"/>
          <p:cNvSpPr/>
          <p:nvPr/>
        </p:nvSpPr>
        <p:spPr>
          <a:xfrm>
            <a:off x="539552" y="1014323"/>
            <a:ext cx="8136904" cy="3139321"/>
          </a:xfrm>
          <a:prstGeom prst="rect">
            <a:avLst/>
          </a:prstGeom>
        </p:spPr>
        <p:txBody>
          <a:bodyPr wrap="square">
            <a:spAutoFit/>
          </a:bodyPr>
          <a:lstStyle/>
          <a:p>
            <a:pPr algn="just"/>
            <a:r>
              <a:rPr lang="fr-FR" dirty="0"/>
              <a:t>Pour autant, il ne suffit pas bien entendu d'affirmer que « tout dépend des cas ». Il faut aussi expliquer en quoi chaque cas diffère du cas précédent. Les défenseurs de la théorie de la contingence - parmi lesquels figurent la plupart des théoriciens : et des professionnels du management - se sont employés à identifier les différentes variables qui entrent en ligne de compte.</a:t>
            </a:r>
          </a:p>
          <a:p>
            <a:pPr algn="just"/>
            <a:r>
              <a:rPr lang="fr-FR" dirty="0"/>
              <a:t>Cette, liste n'a certes rien d’exhaustif, les variables contingentes influencent notablement le travail des managers - c'est-à-dire leur manière de coordonner et de combiner l'ensemble des activités professionnelles.</a:t>
            </a:r>
          </a:p>
          <a:p>
            <a:pPr algn="just"/>
            <a:r>
              <a:rPr lang="fr-FR" dirty="0"/>
              <a:t>La théorie de la contingence affirme qu'il n'existe pas une méthode idéale qu'ii suffirait d'appliquer, mais que les types d'approches ou de solutions envisagées dépendent toujours du contexte et de la situation rencontrés.</a:t>
            </a:r>
          </a:p>
        </p:txBody>
      </p:sp>
    </p:spTree>
    <p:extLst>
      <p:ext uri="{BB962C8B-B14F-4D97-AF65-F5344CB8AC3E}">
        <p14:creationId xmlns:p14="http://schemas.microsoft.com/office/powerpoint/2010/main" xmlns="" val="1783502325"/>
      </p:ext>
    </p:extLst>
  </p:cSld>
  <p:clrMapOvr>
    <a:masterClrMapping/>
  </p:clrMapOvr>
  <p:transition spd="slow">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34</a:t>
            </a:fld>
            <a:endParaRPr lang="fr-FR"/>
          </a:p>
        </p:txBody>
      </p:sp>
      <p:sp>
        <p:nvSpPr>
          <p:cNvPr id="5" name="Rectangle 4"/>
          <p:cNvSpPr/>
          <p:nvPr/>
        </p:nvSpPr>
        <p:spPr>
          <a:xfrm>
            <a:off x="395536" y="913284"/>
            <a:ext cx="8352928" cy="3416320"/>
          </a:xfrm>
          <a:prstGeom prst="rect">
            <a:avLst/>
          </a:prstGeom>
        </p:spPr>
        <p:txBody>
          <a:bodyPr wrap="square">
            <a:spAutoFit/>
          </a:bodyPr>
          <a:lstStyle/>
          <a:p>
            <a:r>
              <a:rPr lang="fr-FR" b="1" dirty="0">
                <a:solidFill>
                  <a:srgbClr val="00B050"/>
                </a:solidFill>
              </a:rPr>
              <a:t>1-quatre variables contingentes fondamentales </a:t>
            </a:r>
          </a:p>
          <a:p>
            <a:r>
              <a:rPr lang="fr-FR" b="1" dirty="0"/>
              <a:t> </a:t>
            </a:r>
            <a:endParaRPr lang="fr-FR" dirty="0"/>
          </a:p>
          <a:p>
            <a:pPr lvl="0"/>
            <a:r>
              <a:rPr lang="fr-FR" b="1" dirty="0"/>
              <a:t>Taille de l’entreprise. </a:t>
            </a:r>
            <a:r>
              <a:rPr lang="fr-FR" dirty="0"/>
              <a:t>L’effectif d’une entreprise influence de manière considérable de travail des managers. Plus il est important, plus les problèmes de coordinations s’intensifient. De ce fait la structure organisationnelle d’une entreprise de cinquante mille employés a toutes les chances de se révéler inefficace au sein d’une PME de cinquante personnes. 	</a:t>
            </a:r>
          </a:p>
          <a:p>
            <a:pPr lvl="0"/>
            <a:r>
              <a:rPr lang="fr-FR" b="1" dirty="0"/>
              <a:t>Qualification des technologies</a:t>
            </a:r>
            <a:r>
              <a:rPr lang="fr-FR" dirty="0"/>
              <a:t>. Pour exercer son activité, l’entrepris de exploite une technologie- un processus qui consiste à transformer des ressources en produits. Les technologies usuelles et les technologies propriétaire, ou non standard, exigent des structures organisationnelles, des modes de gestion et des systèmes de contrôle différents</a:t>
            </a:r>
            <a:r>
              <a:rPr lang="fr-FR" dirty="0" smtClean="0"/>
              <a:t>.</a:t>
            </a:r>
            <a:endParaRPr lang="fr-FR" dirty="0"/>
          </a:p>
        </p:txBody>
      </p:sp>
    </p:spTree>
    <p:extLst>
      <p:ext uri="{BB962C8B-B14F-4D97-AF65-F5344CB8AC3E}">
        <p14:creationId xmlns:p14="http://schemas.microsoft.com/office/powerpoint/2010/main" xmlns="" val="571606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35</a:t>
            </a:fld>
            <a:endParaRPr lang="fr-FR"/>
          </a:p>
        </p:txBody>
      </p:sp>
      <p:sp>
        <p:nvSpPr>
          <p:cNvPr id="5" name="Rectangle 4"/>
          <p:cNvSpPr/>
          <p:nvPr/>
        </p:nvSpPr>
        <p:spPr>
          <a:xfrm>
            <a:off x="755576" y="942315"/>
            <a:ext cx="7488832" cy="3139321"/>
          </a:xfrm>
          <a:prstGeom prst="rect">
            <a:avLst/>
          </a:prstGeom>
        </p:spPr>
        <p:txBody>
          <a:bodyPr wrap="square">
            <a:spAutoFit/>
          </a:bodyPr>
          <a:lstStyle/>
          <a:p>
            <a:pPr lvl="0" algn="just"/>
            <a:r>
              <a:rPr lang="fr-FR" b="1" dirty="0" smtClean="0"/>
              <a:t>Incertitude environnementale</a:t>
            </a:r>
            <a:r>
              <a:rPr lang="fr-FR" dirty="0" smtClean="0"/>
              <a:t>. Le degré d’incertitude lié aux évolutions politiques, technologiques, socioculturelles et économiques influence le processus managérial. Une méthode qui fonctionne à la perfection dans un environnement stable et prévisible peut se révéler totalement inapproprié au sein d’un environnement changeant et imprévisible.</a:t>
            </a:r>
          </a:p>
          <a:p>
            <a:pPr algn="just"/>
            <a:r>
              <a:rPr lang="fr-FR" b="1" dirty="0" smtClean="0"/>
              <a:t>Particularités individuelles</a:t>
            </a:r>
            <a:r>
              <a:rPr lang="fr-FR" dirty="0" smtClean="0"/>
              <a:t>. Les individus différent entre autres par leurs ambitions, leur autonomie, leur capacité à tolérer l’ambigüité et leur atteints. Ces différences individuelles revêtent une importance particulière quant aux choix du manager en termes de techniques de motivation de style de leadership et de définition de postes</a:t>
            </a:r>
            <a:endParaRPr lang="fr-FR" dirty="0"/>
          </a:p>
        </p:txBody>
      </p:sp>
    </p:spTree>
    <p:extLst>
      <p:ext uri="{BB962C8B-B14F-4D97-AF65-F5344CB8AC3E}">
        <p14:creationId xmlns:p14="http://schemas.microsoft.com/office/powerpoint/2010/main" xmlns="" val="2898856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36</a:t>
            </a:fld>
            <a:endParaRPr lang="fr-FR"/>
          </a:p>
        </p:txBody>
      </p:sp>
      <p:sp>
        <p:nvSpPr>
          <p:cNvPr id="5" name="Parallelogram 2"/>
          <p:cNvSpPr/>
          <p:nvPr/>
        </p:nvSpPr>
        <p:spPr>
          <a:xfrm>
            <a:off x="1943720" y="1582531"/>
            <a:ext cx="4996046" cy="2142386"/>
          </a:xfrm>
          <a:prstGeom prst="parallelogram">
            <a:avLst/>
          </a:prstGeom>
          <a:solidFill>
            <a:srgbClr val="C0000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arallelogram 3"/>
          <p:cNvSpPr/>
          <p:nvPr/>
        </p:nvSpPr>
        <p:spPr>
          <a:xfrm>
            <a:off x="2195736" y="1439309"/>
            <a:ext cx="5353064" cy="2142386"/>
          </a:xfrm>
          <a:prstGeom prst="parallelogram">
            <a:avLst/>
          </a:prstGeom>
          <a:solidFill>
            <a:srgbClr val="C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Data 4"/>
          <p:cNvSpPr/>
          <p:nvPr/>
        </p:nvSpPr>
        <p:spPr>
          <a:xfrm>
            <a:off x="1543193" y="3149647"/>
            <a:ext cx="1481784" cy="864096"/>
          </a:xfrm>
          <a:prstGeom prst="flowChartInputOutpu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ata 5"/>
          <p:cNvSpPr/>
          <p:nvPr/>
        </p:nvSpPr>
        <p:spPr>
          <a:xfrm>
            <a:off x="1187624" y="3755826"/>
            <a:ext cx="821938" cy="397818"/>
          </a:xfrm>
          <a:prstGeom prst="flowChartInputOutpu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ata 6"/>
          <p:cNvSpPr/>
          <p:nvPr/>
        </p:nvSpPr>
        <p:spPr>
          <a:xfrm>
            <a:off x="6966266" y="1256742"/>
            <a:ext cx="792088" cy="524698"/>
          </a:xfrm>
          <a:prstGeom prst="flowChartInputOutpu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p:cNvSpPr txBox="1">
            <a:spLocks/>
          </p:cNvSpPr>
          <p:nvPr/>
        </p:nvSpPr>
        <p:spPr>
          <a:xfrm>
            <a:off x="2267744" y="1633364"/>
            <a:ext cx="5112568" cy="1728192"/>
          </a:xfrm>
          <a:prstGeom prst="rect">
            <a:avLst/>
          </a:prstGeom>
        </p:spPr>
        <p:txBody>
          <a:bodyPr>
            <a:noAutofit/>
          </a:bodyPr>
          <a:lstStyle>
            <a:lvl1pPr marL="0" indent="0" algn="ctr" rtl="0" eaLnBrk="1" fontAlgn="base" hangingPunct="1">
              <a:spcBef>
                <a:spcPct val="20000"/>
              </a:spcBef>
              <a:spcAft>
                <a:spcPct val="20000"/>
              </a:spcAft>
              <a:buClr>
                <a:schemeClr val="accent1">
                  <a:lumMod val="50000"/>
                </a:schemeClr>
              </a:buClr>
              <a:buSzPct val="125000"/>
              <a:buFontTx/>
              <a:buNone/>
              <a:tabLst>
                <a:tab pos="1828800" algn="l"/>
              </a:tabLst>
              <a:defRPr sz="6000" b="1" spc="-150" baseline="0">
                <a:solidFill>
                  <a:schemeClr val="tx1">
                    <a:lumMod val="85000"/>
                    <a:lumOff val="15000"/>
                  </a:schemeClr>
                </a:solidFill>
                <a:latin typeface="Liberation Sans" pitchFamily="34" charset="0"/>
                <a:ea typeface="+mn-ea"/>
                <a:cs typeface="+mn-cs"/>
              </a:defRPr>
            </a:lvl1pPr>
            <a:lvl2pPr marL="539750" indent="-273050" algn="l" rtl="0" eaLnBrk="1" fontAlgn="base" hangingPunct="1">
              <a:spcBef>
                <a:spcPct val="20000"/>
              </a:spcBef>
              <a:spcAft>
                <a:spcPct val="20000"/>
              </a:spcAft>
              <a:buClr>
                <a:srgbClr val="C89400"/>
              </a:buClr>
              <a:buFont typeface="Arial" charset="0"/>
              <a:buChar char="–"/>
              <a:tabLst>
                <a:tab pos="1828800" algn="l"/>
              </a:tabLst>
              <a:defRPr sz="1800">
                <a:solidFill>
                  <a:schemeClr val="tx1">
                    <a:lumMod val="75000"/>
                    <a:lumOff val="25000"/>
                  </a:schemeClr>
                </a:solidFill>
                <a:latin typeface="+mn-lt"/>
              </a:defRPr>
            </a:lvl2pPr>
            <a:lvl3pPr marL="1014413" indent="-257175" algn="l" rtl="0" eaLnBrk="1" fontAlgn="base" hangingPunct="1">
              <a:spcBef>
                <a:spcPct val="20000"/>
              </a:spcBef>
              <a:spcAft>
                <a:spcPct val="20000"/>
              </a:spcAft>
              <a:buClr>
                <a:schemeClr val="hlink"/>
              </a:buClr>
              <a:buSzPct val="75000"/>
              <a:buChar char="•"/>
              <a:tabLst>
                <a:tab pos="1828800" algn="l"/>
              </a:tabLst>
              <a:defRPr sz="2000">
                <a:solidFill>
                  <a:schemeClr val="tx1">
                    <a:lumMod val="75000"/>
                    <a:lumOff val="25000"/>
                  </a:schemeClr>
                </a:solidFill>
                <a:latin typeface="+mn-lt"/>
              </a:defRPr>
            </a:lvl3pPr>
            <a:lvl4pPr marL="1389063" indent="-330200" algn="l" rtl="0" eaLnBrk="1" fontAlgn="base" hangingPunct="1">
              <a:spcBef>
                <a:spcPct val="20000"/>
              </a:spcBef>
              <a:spcAft>
                <a:spcPct val="20000"/>
              </a:spcAft>
              <a:buClr>
                <a:schemeClr val="folHlink"/>
              </a:buClr>
              <a:buSzPct val="75000"/>
              <a:buFont typeface="Arial" charset="0"/>
              <a:buChar char="–"/>
              <a:tabLst>
                <a:tab pos="1828800" algn="l"/>
              </a:tabLst>
              <a:defRPr sz="1400">
                <a:solidFill>
                  <a:schemeClr val="tx1">
                    <a:lumMod val="75000"/>
                    <a:lumOff val="25000"/>
                  </a:schemeClr>
                </a:solidFill>
                <a:latin typeface="+mn-lt"/>
              </a:defRPr>
            </a:lvl4pPr>
            <a:lvl5pPr marL="1647825" indent="-250825" algn="l" rtl="0" eaLnBrk="1" fontAlgn="base" hangingPunct="1">
              <a:spcBef>
                <a:spcPct val="20000"/>
              </a:spcBef>
              <a:spcAft>
                <a:spcPct val="20000"/>
              </a:spcAft>
              <a:buClr>
                <a:srgbClr val="000000"/>
              </a:buClr>
              <a:buSzPct val="50000"/>
              <a:buChar char="•"/>
              <a:tabLst>
                <a:tab pos="1828800" algn="l"/>
              </a:tabLst>
              <a:defRPr sz="1200">
                <a:solidFill>
                  <a:schemeClr val="tx1">
                    <a:lumMod val="75000"/>
                    <a:lumOff val="25000"/>
                  </a:schemeClr>
                </a:solidFill>
                <a:latin typeface="+mn-lt"/>
              </a:defRPr>
            </a:lvl5pPr>
            <a:lvl6pPr marL="21050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6pPr>
            <a:lvl7pPr marL="25622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7pPr>
            <a:lvl8pPr marL="30194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8pPr>
            <a:lvl9pPr marL="34766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9pPr>
          </a:lstStyle>
          <a:p>
            <a:r>
              <a:rPr lang="fr-FR" sz="3200" dirty="0" smtClean="0">
                <a:solidFill>
                  <a:schemeClr val="bg1"/>
                </a:solidFill>
              </a:rPr>
              <a:t>Chapitre 2</a:t>
            </a:r>
            <a:r>
              <a:rPr lang="fr-FR" sz="3200" dirty="0">
                <a:solidFill>
                  <a:schemeClr val="bg1"/>
                </a:solidFill>
              </a:rPr>
              <a:t> </a:t>
            </a:r>
            <a:endParaRPr lang="fr-FR" sz="3200" dirty="0" smtClean="0">
              <a:solidFill>
                <a:schemeClr val="bg1"/>
              </a:solidFill>
            </a:endParaRPr>
          </a:p>
          <a:p>
            <a:r>
              <a:rPr lang="fr-FR" sz="2800" dirty="0" smtClean="0">
                <a:solidFill>
                  <a:schemeClr val="bg1"/>
                </a:solidFill>
              </a:rPr>
              <a:t>L’approche </a:t>
            </a:r>
            <a:r>
              <a:rPr lang="fr-FR" sz="2800" dirty="0">
                <a:solidFill>
                  <a:schemeClr val="bg1"/>
                </a:solidFill>
              </a:rPr>
              <a:t>de la stratégie et du management</a:t>
            </a:r>
          </a:p>
        </p:txBody>
      </p:sp>
      <p:sp>
        <p:nvSpPr>
          <p:cNvPr id="11" name="Flowchart: Data 10"/>
          <p:cNvSpPr/>
          <p:nvPr/>
        </p:nvSpPr>
        <p:spPr>
          <a:xfrm>
            <a:off x="7560332" y="1320181"/>
            <a:ext cx="396044" cy="262349"/>
          </a:xfrm>
          <a:prstGeom prst="flowChartInputOutpu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15349630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0-#ppt_w/2"/>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3" decel="100000" fill="hold" grpId="0" nodeType="with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2" decel="100000" fill="hold" grpId="0"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750" fill="hold"/>
                                        <p:tgtEl>
                                          <p:spTgt spid="7"/>
                                        </p:tgtEl>
                                        <p:attrNameLst>
                                          <p:attrName>ppt_x</p:attrName>
                                        </p:attrNameLst>
                                      </p:cBhvr>
                                      <p:tavLst>
                                        <p:tav tm="0">
                                          <p:val>
                                            <p:strVal val="0-#ppt_w/2"/>
                                          </p:val>
                                        </p:tav>
                                        <p:tav tm="100000">
                                          <p:val>
                                            <p:strVal val="#ppt_x"/>
                                          </p:val>
                                        </p:tav>
                                      </p:tavLst>
                                    </p:anim>
                                    <p:anim calcmode="lin" valueType="num">
                                      <p:cBhvr additive="base">
                                        <p:cTn id="16" dur="75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100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750" fill="hold"/>
                                        <p:tgtEl>
                                          <p:spTgt spid="8"/>
                                        </p:tgtEl>
                                        <p:attrNameLst>
                                          <p:attrName>ppt_x</p:attrName>
                                        </p:attrNameLst>
                                      </p:cBhvr>
                                      <p:tavLst>
                                        <p:tav tm="0">
                                          <p:val>
                                            <p:strVal val="0-#ppt_w/2"/>
                                          </p:val>
                                        </p:tav>
                                        <p:tav tm="100000">
                                          <p:val>
                                            <p:strVal val="#ppt_x"/>
                                          </p:val>
                                        </p:tav>
                                      </p:tavLst>
                                    </p:anim>
                                    <p:anim calcmode="lin" valueType="num">
                                      <p:cBhvr additive="base">
                                        <p:cTn id="20" dur="75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3" decel="100000" fill="hold" grpId="0" nodeType="withEffect">
                                  <p:stCondLst>
                                    <p:cond delay="75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750" fill="hold"/>
                                        <p:tgtEl>
                                          <p:spTgt spid="9"/>
                                        </p:tgtEl>
                                        <p:attrNameLst>
                                          <p:attrName>ppt_x</p:attrName>
                                        </p:attrNameLst>
                                      </p:cBhvr>
                                      <p:tavLst>
                                        <p:tav tm="0">
                                          <p:val>
                                            <p:strVal val="1+#ppt_w/2"/>
                                          </p:val>
                                        </p:tav>
                                        <p:tav tm="100000">
                                          <p:val>
                                            <p:strVal val="#ppt_x"/>
                                          </p:val>
                                        </p:tav>
                                      </p:tavLst>
                                    </p:anim>
                                    <p:anim calcmode="lin" valueType="num">
                                      <p:cBhvr additive="base">
                                        <p:cTn id="24" dur="750" fill="hold"/>
                                        <p:tgtEl>
                                          <p:spTgt spid="9"/>
                                        </p:tgtEl>
                                        <p:attrNameLst>
                                          <p:attrName>ppt_y</p:attrName>
                                        </p:attrNameLst>
                                      </p:cBhvr>
                                      <p:tavLst>
                                        <p:tav tm="0">
                                          <p:val>
                                            <p:strVal val="0-#ppt_h/2"/>
                                          </p:val>
                                        </p:tav>
                                        <p:tav tm="100000">
                                          <p:val>
                                            <p:strVal val="#ppt_y"/>
                                          </p:val>
                                        </p:tav>
                                      </p:tavLst>
                                    </p:anim>
                                  </p:childTnLst>
                                </p:cTn>
                              </p:par>
                              <p:par>
                                <p:cTn id="25" presetID="2" presetClass="entr" presetSubtype="3" decel="100000" fill="hold" grpId="0" nodeType="withEffect">
                                  <p:stCondLst>
                                    <p:cond delay="100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0-#ppt_h/2"/>
                                          </p:val>
                                        </p:tav>
                                        <p:tav tm="100000">
                                          <p:val>
                                            <p:strVal val="#ppt_y"/>
                                          </p:val>
                                        </p:tav>
                                      </p:tavLst>
                                    </p:anim>
                                  </p:childTnLst>
                                </p:cTn>
                              </p:par>
                              <p:par>
                                <p:cTn id="29" presetID="10" presetClass="entr" presetSubtype="0" fill="hold" grpId="0" nodeType="withEffect">
                                  <p:stCondLst>
                                    <p:cond delay="125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750"/>
                                        <p:tgtEl>
                                          <p:spTgt spid="10">
                                            <p:txEl>
                                              <p:pRg st="0" end="0"/>
                                            </p:txEl>
                                          </p:spTgt>
                                        </p:tgtEl>
                                      </p:cBhvr>
                                    </p:animEffect>
                                  </p:childTnLst>
                                </p:cTn>
                              </p:par>
                              <p:par>
                                <p:cTn id="32" presetID="10" presetClass="entr" presetSubtype="0" fill="hold" grpId="0" nodeType="withEffect">
                                  <p:stCondLst>
                                    <p:cond delay="125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fade">
                                      <p:cBhvr>
                                        <p:cTn id="34" dur="75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build="p">
        <p:tmplLst>
          <p:tmpl lvl="1">
            <p:tnLst>
              <p:par>
                <p:cTn presetID="10" presetClass="entr" presetSubtype="0" fill="hold" nodeType="withEffect">
                  <p:stCondLst>
                    <p:cond delay="1250"/>
                  </p:stCondLst>
                  <p:childTnLst>
                    <p:set>
                      <p:cBhvr>
                        <p:cTn dur="1" fill="hold">
                          <p:stCondLst>
                            <p:cond delay="0"/>
                          </p:stCondLst>
                        </p:cTn>
                        <p:tgtEl>
                          <p:spTgt spid="10"/>
                        </p:tgtEl>
                        <p:attrNameLst>
                          <p:attrName>style.visibility</p:attrName>
                        </p:attrNameLst>
                      </p:cBhvr>
                      <p:to>
                        <p:strVal val="visible"/>
                      </p:to>
                    </p:set>
                    <p:animEffect transition="in" filter="fade">
                      <p:cBhvr>
                        <p:cTn dur="750"/>
                        <p:tgtEl>
                          <p:spTgt spid="10"/>
                        </p:tgtEl>
                      </p:cBhvr>
                    </p:animEffect>
                  </p:childTnLst>
                </p:cTn>
              </p:par>
            </p:tnLst>
          </p:tmpl>
        </p:tmplLst>
      </p:bldP>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37</a:t>
            </a:fld>
            <a:endParaRPr lang="fr-FR"/>
          </a:p>
        </p:txBody>
      </p:sp>
      <p:sp>
        <p:nvSpPr>
          <p:cNvPr id="5" name="Rectangle 4"/>
          <p:cNvSpPr/>
          <p:nvPr/>
        </p:nvSpPr>
        <p:spPr>
          <a:xfrm>
            <a:off x="179512" y="698415"/>
            <a:ext cx="8424936" cy="4247317"/>
          </a:xfrm>
          <a:prstGeom prst="rect">
            <a:avLst/>
          </a:prstGeom>
        </p:spPr>
        <p:txBody>
          <a:bodyPr wrap="square">
            <a:spAutoFit/>
          </a:bodyPr>
          <a:lstStyle/>
          <a:p>
            <a:pPr algn="just"/>
            <a:r>
              <a:rPr lang="fr-FR" dirty="0"/>
              <a:t>On peut avancer certaines définitions qui s’articulent autour de thème particulier :</a:t>
            </a:r>
          </a:p>
          <a:p>
            <a:pPr lvl="0" algn="just"/>
            <a:r>
              <a:rPr lang="fr-FR" dirty="0"/>
              <a:t>Le thème but : est stratégique toute démarche qui repose sur la définition des buts à long terme et la détermination des moyens pour les réaliser. Ce type de définition s’intéresse plutôt aux problèmes de la politique générale de l’entreprise.</a:t>
            </a:r>
          </a:p>
          <a:p>
            <a:pPr lvl="0" algn="just"/>
            <a:r>
              <a:rPr lang="fr-FR" dirty="0"/>
              <a:t>Le thème plan : est stratégique toute démarche qui repose sur une planification de l’engagement des ressources sur un horizon donné, sans plan il n’y a pas de stratégie. Le management stratégique s’identifie à la planification stratégique.</a:t>
            </a:r>
          </a:p>
          <a:p>
            <a:pPr lvl="0" algn="just"/>
            <a:r>
              <a:rPr lang="fr-FR" dirty="0"/>
              <a:t>Le thème environnement : est stratégique toute décision qui a pour but de rendre l’entreprise compétitive à long terme, de se renforcer par rapport à un environnement où règne la concurrence. Le management stratégique s’identifie alors à la lutte sur les marchés et se rapproche du marketing stratégique.  </a:t>
            </a:r>
          </a:p>
          <a:p>
            <a:pPr lvl="0" algn="just"/>
            <a:r>
              <a:rPr lang="fr-FR" dirty="0"/>
              <a:t>Le thème du changement : est stratégique toute décision impliquant des changements importants et structurels dans le management de l’entreprise (ses buts, son activité, son organisation…). </a:t>
            </a:r>
          </a:p>
        </p:txBody>
      </p:sp>
    </p:spTree>
    <p:extLst>
      <p:ext uri="{BB962C8B-B14F-4D97-AF65-F5344CB8AC3E}">
        <p14:creationId xmlns:p14="http://schemas.microsoft.com/office/powerpoint/2010/main" xmlns="" val="28833063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38</a:t>
            </a:fld>
            <a:endParaRPr lang="fr-FR"/>
          </a:p>
        </p:txBody>
      </p:sp>
      <p:sp>
        <p:nvSpPr>
          <p:cNvPr id="5" name="Rectangle 4"/>
          <p:cNvSpPr/>
          <p:nvPr/>
        </p:nvSpPr>
        <p:spPr>
          <a:xfrm>
            <a:off x="611560" y="1424305"/>
            <a:ext cx="7848872" cy="2308324"/>
          </a:xfrm>
          <a:prstGeom prst="rect">
            <a:avLst/>
          </a:prstGeom>
        </p:spPr>
        <p:txBody>
          <a:bodyPr wrap="square">
            <a:spAutoFit/>
          </a:bodyPr>
          <a:lstStyle/>
          <a:p>
            <a:pPr algn="just"/>
            <a:r>
              <a:rPr lang="fr-FR" dirty="0"/>
              <a:t>Ces différentes définitions sont regroupées sous la formulation suivante : la stratégie consiste à planifier le changement dans le but d’adapter les ressources de l’organisation aux exigences de l’environnement pour réaliser les buts et les objectifs fondamentaux. Dans cet état d’esprit, le stratège définit d’abord les buts et la politique générale puis il pose les éléments de diagnostic sur l’environnement et sur l’organisation avant de mettre en œuvre une planification des moyens pour réaliser les stratégies d’activité dont on contrôle les performances.</a:t>
            </a:r>
          </a:p>
        </p:txBody>
      </p:sp>
    </p:spTree>
    <p:extLst>
      <p:ext uri="{BB962C8B-B14F-4D97-AF65-F5344CB8AC3E}">
        <p14:creationId xmlns:p14="http://schemas.microsoft.com/office/powerpoint/2010/main" xmlns="" val="33409042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39</a:t>
            </a:fld>
            <a:endParaRPr lang="fr-FR"/>
          </a:p>
        </p:txBody>
      </p:sp>
      <p:sp>
        <p:nvSpPr>
          <p:cNvPr id="5" name="Rectangle 4"/>
          <p:cNvSpPr/>
          <p:nvPr/>
        </p:nvSpPr>
        <p:spPr>
          <a:xfrm>
            <a:off x="683568" y="1535222"/>
            <a:ext cx="7848872" cy="2308324"/>
          </a:xfrm>
          <a:prstGeom prst="rect">
            <a:avLst/>
          </a:prstGeom>
        </p:spPr>
        <p:txBody>
          <a:bodyPr wrap="square">
            <a:spAutoFit/>
          </a:bodyPr>
          <a:lstStyle/>
          <a:p>
            <a:pPr algn="just"/>
            <a:r>
              <a:rPr lang="fr-FR" dirty="0"/>
              <a:t>Toutefois il y a deux niveaux distincts </a:t>
            </a:r>
            <a:r>
              <a:rPr lang="fr-FR" dirty="0" smtClean="0"/>
              <a:t>:</a:t>
            </a:r>
          </a:p>
          <a:p>
            <a:pPr algn="just"/>
            <a:endParaRPr lang="fr-FR" dirty="0"/>
          </a:p>
          <a:p>
            <a:pPr lvl="0" algn="just"/>
            <a:r>
              <a:rPr lang="fr-FR" dirty="0"/>
              <a:t>Le niveau de la « </a:t>
            </a:r>
            <a:r>
              <a:rPr lang="fr-FR" dirty="0" err="1">
                <a:solidFill>
                  <a:srgbClr val="C00000"/>
                </a:solidFill>
              </a:rPr>
              <a:t>corporate</a:t>
            </a:r>
            <a:r>
              <a:rPr lang="fr-FR" dirty="0">
                <a:solidFill>
                  <a:srgbClr val="C00000"/>
                </a:solidFill>
              </a:rPr>
              <a:t> </a:t>
            </a:r>
            <a:r>
              <a:rPr lang="fr-FR" dirty="0" err="1">
                <a:solidFill>
                  <a:srgbClr val="C00000"/>
                </a:solidFill>
              </a:rPr>
              <a:t>strategy</a:t>
            </a:r>
            <a:r>
              <a:rPr lang="fr-FR" dirty="0"/>
              <a:t> » élaboré par la haute direction qui correspond à ce qu’on </a:t>
            </a:r>
            <a:r>
              <a:rPr lang="fr-FR" dirty="0" err="1"/>
              <a:t>appèle</a:t>
            </a:r>
            <a:r>
              <a:rPr lang="fr-FR" dirty="0"/>
              <a:t> la politique générale</a:t>
            </a:r>
            <a:r>
              <a:rPr lang="fr-FR" dirty="0" smtClean="0"/>
              <a:t>.</a:t>
            </a:r>
          </a:p>
          <a:p>
            <a:pPr lvl="0" algn="just"/>
            <a:endParaRPr lang="fr-FR" dirty="0"/>
          </a:p>
          <a:p>
            <a:pPr lvl="0" algn="just"/>
            <a:r>
              <a:rPr lang="fr-FR" dirty="0"/>
              <a:t>Le niveau de la « </a:t>
            </a:r>
            <a:r>
              <a:rPr lang="fr-FR" dirty="0">
                <a:solidFill>
                  <a:srgbClr val="C00000"/>
                </a:solidFill>
              </a:rPr>
              <a:t>business </a:t>
            </a:r>
            <a:r>
              <a:rPr lang="fr-FR" dirty="0" err="1">
                <a:solidFill>
                  <a:srgbClr val="C00000"/>
                </a:solidFill>
              </a:rPr>
              <a:t>strategy</a:t>
            </a:r>
            <a:r>
              <a:rPr lang="fr-FR" dirty="0"/>
              <a:t> » qu’on traduit par la stratégie d’activité (produit, marché) élaborée au niveau de la décision opérationnelle de produit et de marché qui correspond au management stratégique.</a:t>
            </a:r>
          </a:p>
        </p:txBody>
      </p:sp>
    </p:spTree>
    <p:extLst>
      <p:ext uri="{BB962C8B-B14F-4D97-AF65-F5344CB8AC3E}">
        <p14:creationId xmlns:p14="http://schemas.microsoft.com/office/powerpoint/2010/main" xmlns="" val="31899237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6F285B-8EB2-4394-BD05-0C52EB0F090A}"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a:t>
            </a:fld>
            <a:endParaRPr lang="fr-FR"/>
          </a:p>
        </p:txBody>
      </p:sp>
      <p:sp>
        <p:nvSpPr>
          <p:cNvPr id="6" name="Rectangle 5"/>
          <p:cNvSpPr/>
          <p:nvPr/>
        </p:nvSpPr>
        <p:spPr>
          <a:xfrm>
            <a:off x="539552" y="697260"/>
            <a:ext cx="4897495" cy="400110"/>
          </a:xfrm>
          <a:prstGeom prst="rect">
            <a:avLst/>
          </a:prstGeom>
        </p:spPr>
        <p:txBody>
          <a:bodyPr wrap="none">
            <a:spAutoFit/>
          </a:bodyPr>
          <a:lstStyle/>
          <a:p>
            <a:r>
              <a:rPr lang="fr-FR" sz="2000" b="1" i="1" u="sng" dirty="0">
                <a:solidFill>
                  <a:srgbClr val="00B050"/>
                </a:solidFill>
              </a:rPr>
              <a:t>un essai de définition de management </a:t>
            </a:r>
            <a:endParaRPr lang="fr-FR" sz="2000" i="1" u="sng" dirty="0">
              <a:solidFill>
                <a:srgbClr val="00B050"/>
              </a:solidFill>
            </a:endParaRPr>
          </a:p>
        </p:txBody>
      </p:sp>
      <p:sp>
        <p:nvSpPr>
          <p:cNvPr id="7" name="Rectangle 6"/>
          <p:cNvSpPr/>
          <p:nvPr/>
        </p:nvSpPr>
        <p:spPr>
          <a:xfrm>
            <a:off x="531350" y="1417340"/>
            <a:ext cx="8073098" cy="3139321"/>
          </a:xfrm>
          <a:prstGeom prst="rect">
            <a:avLst/>
          </a:prstGeom>
        </p:spPr>
        <p:txBody>
          <a:bodyPr wrap="square">
            <a:spAutoFit/>
          </a:bodyPr>
          <a:lstStyle/>
          <a:p>
            <a:r>
              <a:rPr lang="fr-FR" dirty="0"/>
              <a:t>Comme l'écrit 'Bernard </a:t>
            </a:r>
            <a:r>
              <a:rPr lang="fr-FR" dirty="0" err="1"/>
              <a:t>Galambaud</a:t>
            </a:r>
            <a:r>
              <a:rPr lang="fr-FR" dirty="0"/>
              <a:t>, </a:t>
            </a:r>
            <a:endParaRPr lang="fr-FR" dirty="0" smtClean="0"/>
          </a:p>
          <a:p>
            <a:endParaRPr lang="fr-FR" dirty="0"/>
          </a:p>
          <a:p>
            <a:pPr algn="ctr"/>
            <a:r>
              <a:rPr lang="fr-FR" b="1" i="1" dirty="0" smtClean="0">
                <a:solidFill>
                  <a:srgbClr val="C00000"/>
                </a:solidFill>
              </a:rPr>
              <a:t>«</a:t>
            </a:r>
            <a:r>
              <a:rPr lang="fr-FR" b="1" i="1" dirty="0">
                <a:solidFill>
                  <a:srgbClr val="C00000"/>
                </a:solidFill>
              </a:rPr>
              <a:t> Manager, c'est transformer le travail des autres en performance durable » </a:t>
            </a:r>
            <a:endParaRPr lang="fr-FR" b="1" i="1" dirty="0" smtClean="0">
              <a:solidFill>
                <a:srgbClr val="C00000"/>
              </a:solidFill>
            </a:endParaRPr>
          </a:p>
          <a:p>
            <a:endParaRPr lang="fr-FR" dirty="0"/>
          </a:p>
          <a:p>
            <a:r>
              <a:rPr lang="fr-FR" dirty="0" smtClean="0"/>
              <a:t>Le </a:t>
            </a:r>
            <a:r>
              <a:rPr lang="fr-FR" dirty="0"/>
              <a:t>terme management désigne le processus par lequel des résultats sont obtenus de façon efficace et performante, via et avec autrui. Plusieurs termes de cette définition/méritent discussion : processus, efficacité et performance</a:t>
            </a:r>
            <a:r>
              <a:rPr lang="fr-FR" dirty="0" smtClean="0"/>
              <a:t>.</a:t>
            </a:r>
          </a:p>
          <a:p>
            <a:endParaRPr lang="fr-FR" dirty="0"/>
          </a:p>
          <a:p>
            <a:r>
              <a:rPr lang="fr-FR" b="1" dirty="0"/>
              <a:t>Management</a:t>
            </a:r>
            <a:r>
              <a:rPr lang="fr-FR" dirty="0"/>
              <a:t> - Processus par lequel des résultats sont obtenus de façon efficace et performante, via et avec autrui.</a:t>
            </a:r>
          </a:p>
        </p:txBody>
      </p:sp>
    </p:spTree>
    <p:extLst>
      <p:ext uri="{BB962C8B-B14F-4D97-AF65-F5344CB8AC3E}">
        <p14:creationId xmlns:p14="http://schemas.microsoft.com/office/powerpoint/2010/main" xmlns="" val="153270642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40</a:t>
            </a:fld>
            <a:endParaRPr lang="fr-FR"/>
          </a:p>
        </p:txBody>
      </p:sp>
      <p:sp>
        <p:nvSpPr>
          <p:cNvPr id="5" name="Rectangle 4"/>
          <p:cNvSpPr/>
          <p:nvPr/>
        </p:nvSpPr>
        <p:spPr>
          <a:xfrm>
            <a:off x="611560" y="676349"/>
            <a:ext cx="8280920" cy="4062651"/>
          </a:xfrm>
          <a:prstGeom prst="rect">
            <a:avLst/>
          </a:prstGeom>
        </p:spPr>
        <p:txBody>
          <a:bodyPr wrap="square">
            <a:spAutoFit/>
          </a:bodyPr>
          <a:lstStyle/>
          <a:p>
            <a:r>
              <a:rPr lang="fr-FR" sz="2400" b="1" dirty="0">
                <a:solidFill>
                  <a:srgbClr val="C00000"/>
                </a:solidFill>
              </a:rPr>
              <a:t>I- Analyse stratégique et analyse </a:t>
            </a:r>
            <a:r>
              <a:rPr lang="fr-FR" sz="2400" b="1" dirty="0" smtClean="0">
                <a:solidFill>
                  <a:srgbClr val="C00000"/>
                </a:solidFill>
              </a:rPr>
              <a:t>économique</a:t>
            </a:r>
          </a:p>
          <a:p>
            <a:endParaRPr lang="fr-FR" dirty="0"/>
          </a:p>
          <a:p>
            <a:pPr algn="just"/>
            <a:r>
              <a:rPr lang="fr-FR" dirty="0"/>
              <a:t>L’analyse économique, en particulier, l’analyse micro économique de marché accorde une faible place à la stratégie des entreprises, elle s’intéresse plus à l’équilibre général résultants des équilibres partiels.</a:t>
            </a:r>
          </a:p>
          <a:p>
            <a:pPr algn="just"/>
            <a:r>
              <a:rPr lang="fr-FR" dirty="0"/>
              <a:t>L’analyse économique part de principe que pour optimiser ses performances (soit le profit maximum), l’entreprise doit se contenter d’obéir aux signaux de marché que sont les prix, les taux de salaire, les taux de profit…</a:t>
            </a:r>
          </a:p>
          <a:p>
            <a:r>
              <a:rPr lang="fr-FR" dirty="0"/>
              <a:t>Le chef d’entreprise doit se contenter d’utiliser de façon optimale ses ressources, il est rationnel.</a:t>
            </a:r>
          </a:p>
          <a:p>
            <a:pPr algn="just"/>
            <a:r>
              <a:rPr lang="fr-FR" dirty="0"/>
              <a:t>De nos jours, les économistes qui s’intéressent à l’entreprise et à l’industrie accordent une place croissante à la stratégie au point d’apporter comme </a:t>
            </a:r>
            <a:r>
              <a:rPr lang="fr-FR" b="1" i="1" dirty="0" err="1"/>
              <a:t>M.Porter</a:t>
            </a:r>
            <a:r>
              <a:rPr lang="fr-FR" dirty="0"/>
              <a:t> des outils et des modèles essentiels. Les principaux amendements apportés à la théorie économique sont les suivants :</a:t>
            </a:r>
          </a:p>
        </p:txBody>
      </p:sp>
    </p:spTree>
    <p:extLst>
      <p:ext uri="{BB962C8B-B14F-4D97-AF65-F5344CB8AC3E}">
        <p14:creationId xmlns:p14="http://schemas.microsoft.com/office/powerpoint/2010/main" xmlns="" val="384322379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41</a:t>
            </a:fld>
            <a:endParaRPr lang="fr-FR"/>
          </a:p>
        </p:txBody>
      </p:sp>
      <p:sp>
        <p:nvSpPr>
          <p:cNvPr id="5" name="Rectangle 4"/>
          <p:cNvSpPr/>
          <p:nvPr/>
        </p:nvSpPr>
        <p:spPr>
          <a:xfrm>
            <a:off x="467544" y="421417"/>
            <a:ext cx="8280920" cy="4524315"/>
          </a:xfrm>
          <a:prstGeom prst="rect">
            <a:avLst/>
          </a:prstGeom>
        </p:spPr>
        <p:txBody>
          <a:bodyPr wrap="square">
            <a:spAutoFit/>
          </a:bodyPr>
          <a:lstStyle/>
          <a:p>
            <a:pPr lvl="0" algn="just"/>
            <a:r>
              <a:rPr lang="fr-FR" dirty="0"/>
              <a:t>il existe des situations théoriques qui sont différentes de la concurrence pure et parfaite et permettent à l’entreprise de choisir le couple quantité/prix optimal, tel est le cas des situations de monopole, de duopole et de l’oligopole.</a:t>
            </a:r>
          </a:p>
          <a:p>
            <a:pPr lvl="0" algn="just"/>
            <a:r>
              <a:rPr lang="fr-FR" dirty="0"/>
              <a:t>L’optimum peut être obtenu par des voies différentes selon qu’il y a affrontement (conflits), entente tactique (collusion) ou entente explicite (coopération).</a:t>
            </a:r>
          </a:p>
          <a:p>
            <a:pPr lvl="0" algn="just"/>
            <a:r>
              <a:rPr lang="fr-FR" dirty="0"/>
              <a:t>La situation théorique la plus réaliste est sans doute celle de la concurrence imparfaite et monopolistique. Chaque entreprise cherche à avoir une part de marché stable et adopte une stratégie de survie et non de guerre.</a:t>
            </a:r>
          </a:p>
          <a:p>
            <a:pPr lvl="0" algn="just"/>
            <a:r>
              <a:rPr lang="fr-FR" dirty="0"/>
              <a:t>L’idée selon laquelle les entreprises cherchent à maximiser leur profit en allouant de façon optimale leurs ressources est une vue de l’esprit. Elles adoptent plutôt un comportement de satisfaction d’objectifs réalistes. Cette approche préconisée par </a:t>
            </a:r>
            <a:r>
              <a:rPr lang="fr-FR" dirty="0" err="1"/>
              <a:t>H.Simon</a:t>
            </a:r>
            <a:r>
              <a:rPr lang="fr-FR" dirty="0"/>
              <a:t> est appelée béhavioriste. </a:t>
            </a:r>
          </a:p>
          <a:p>
            <a:pPr lvl="0" algn="just"/>
            <a:r>
              <a:rPr lang="fr-FR" dirty="0"/>
              <a:t>L’analyse économique n’accorde aucun rôle à l’entreprise et à l’entrepreneur, or à la fin des années 30, il a été montré le rôle de l’entrepreneur dans le capitalisme de par sa stratégie d’innovation.</a:t>
            </a:r>
          </a:p>
        </p:txBody>
      </p:sp>
    </p:spTree>
    <p:extLst>
      <p:ext uri="{BB962C8B-B14F-4D97-AF65-F5344CB8AC3E}">
        <p14:creationId xmlns:p14="http://schemas.microsoft.com/office/powerpoint/2010/main" xmlns="" val="3498368227"/>
      </p:ext>
    </p:extLst>
  </p:cSld>
  <p:clrMapOvr>
    <a:masterClrMapping/>
  </p:clrMapOvr>
  <p:transition spd="slow">
    <p:pull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42</a:t>
            </a:fld>
            <a:endParaRPr lang="fr-FR"/>
          </a:p>
        </p:txBody>
      </p:sp>
      <p:sp>
        <p:nvSpPr>
          <p:cNvPr id="5" name="Rectangle 4"/>
          <p:cNvSpPr/>
          <p:nvPr/>
        </p:nvSpPr>
        <p:spPr>
          <a:xfrm>
            <a:off x="323528" y="349989"/>
            <a:ext cx="8568952" cy="4739759"/>
          </a:xfrm>
          <a:prstGeom prst="rect">
            <a:avLst/>
          </a:prstGeom>
        </p:spPr>
        <p:txBody>
          <a:bodyPr wrap="square">
            <a:spAutoFit/>
          </a:bodyPr>
          <a:lstStyle/>
          <a:p>
            <a:pPr algn="just"/>
            <a:r>
              <a:rPr lang="fr-FR" sz="3200" b="1" dirty="0">
                <a:solidFill>
                  <a:srgbClr val="C00000"/>
                </a:solidFill>
              </a:rPr>
              <a:t>II- Stratégie et sciences de </a:t>
            </a:r>
            <a:r>
              <a:rPr lang="fr-FR" sz="3200" b="1" dirty="0" smtClean="0">
                <a:solidFill>
                  <a:srgbClr val="C00000"/>
                </a:solidFill>
              </a:rPr>
              <a:t>gestion</a:t>
            </a:r>
          </a:p>
          <a:p>
            <a:pPr algn="just"/>
            <a:endParaRPr lang="fr-FR" dirty="0"/>
          </a:p>
          <a:p>
            <a:pPr algn="just"/>
            <a:r>
              <a:rPr lang="fr-FR" dirty="0"/>
              <a:t>La gestion d’une entreprise a pour objet d’user au mieux les ressources dont dispose l’entreprise. Le gestionnaire s’appuie sur des techniques bien établis (techniques comptables).</a:t>
            </a:r>
          </a:p>
          <a:p>
            <a:pPr algn="just"/>
            <a:r>
              <a:rPr lang="fr-FR" dirty="0"/>
              <a:t>En effet, les techniques de gestion sont devenues dans de nombreux domaines hautement programmées au point que l’ordinateur peut « prendre la décision ».</a:t>
            </a:r>
          </a:p>
          <a:p>
            <a:pPr algn="just"/>
            <a:r>
              <a:rPr lang="fr-FR" dirty="0"/>
              <a:t>En stratégie, on se heurte à des situations complexes, à des problèmes mal structurés pour les quels la réponse n’est pas toujours techniquement possible.</a:t>
            </a:r>
          </a:p>
          <a:p>
            <a:pPr algn="just"/>
            <a:r>
              <a:rPr lang="fr-FR" dirty="0"/>
              <a:t>En effet, il est demandé d’adopter selon l’expression de </a:t>
            </a:r>
            <a:r>
              <a:rPr lang="fr-FR" dirty="0" err="1"/>
              <a:t>H.Mintzberg</a:t>
            </a:r>
            <a:r>
              <a:rPr lang="fr-FR" dirty="0"/>
              <a:t> une attitude artisanale de recourir à l’intuition beaucoup plus à la logique substantive et intelligente (</a:t>
            </a:r>
            <a:r>
              <a:rPr lang="fr-FR" dirty="0" err="1"/>
              <a:t>H.Simon</a:t>
            </a:r>
            <a:r>
              <a:rPr lang="fr-FR" dirty="0"/>
              <a:t>).</a:t>
            </a:r>
          </a:p>
          <a:p>
            <a:pPr algn="just"/>
            <a:r>
              <a:rPr lang="fr-FR" dirty="0"/>
              <a:t>La relation entre le management (ensemble de techniques de gestion) est bien confondue, le management correspond à l’administration de l’entreprise, alors que la stratégie est cantonnée à l’aspect interne de mise en œuvre d’une stratégie déterminée de l’extérieur. </a:t>
            </a:r>
          </a:p>
        </p:txBody>
      </p:sp>
    </p:spTree>
    <p:extLst>
      <p:ext uri="{BB962C8B-B14F-4D97-AF65-F5344CB8AC3E}">
        <p14:creationId xmlns:p14="http://schemas.microsoft.com/office/powerpoint/2010/main" xmlns="" val="640302599"/>
      </p:ext>
    </p:extLst>
  </p:cSld>
  <p:clrMapOvr>
    <a:masterClrMapping/>
  </p:clrMapOvr>
  <p:transition spd="slow">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43</a:t>
            </a:fld>
            <a:endParaRPr lang="fr-FR"/>
          </a:p>
        </p:txBody>
      </p:sp>
      <p:sp>
        <p:nvSpPr>
          <p:cNvPr id="5" name="Rectangle 4"/>
          <p:cNvSpPr/>
          <p:nvPr/>
        </p:nvSpPr>
        <p:spPr>
          <a:xfrm>
            <a:off x="467544" y="194359"/>
            <a:ext cx="8208912" cy="4893647"/>
          </a:xfrm>
          <a:prstGeom prst="rect">
            <a:avLst/>
          </a:prstGeom>
        </p:spPr>
        <p:txBody>
          <a:bodyPr wrap="square">
            <a:spAutoFit/>
          </a:bodyPr>
          <a:lstStyle/>
          <a:p>
            <a:pPr algn="just"/>
            <a:r>
              <a:rPr lang="fr-FR" sz="2400" b="1" dirty="0">
                <a:solidFill>
                  <a:srgbClr val="C00000"/>
                </a:solidFill>
              </a:rPr>
              <a:t>A-Définition de la démarche </a:t>
            </a:r>
            <a:r>
              <a:rPr lang="fr-FR" sz="2400" b="1" dirty="0" smtClean="0">
                <a:solidFill>
                  <a:srgbClr val="C00000"/>
                </a:solidFill>
              </a:rPr>
              <a:t>stratégique</a:t>
            </a:r>
          </a:p>
          <a:p>
            <a:pPr algn="just"/>
            <a:endParaRPr lang="fr-FR" dirty="0"/>
          </a:p>
          <a:p>
            <a:pPr algn="just"/>
            <a:r>
              <a:rPr lang="fr-FR" dirty="0"/>
              <a:t>Il existe deux définitions de la démarche stratégique </a:t>
            </a:r>
            <a:r>
              <a:rPr lang="fr-FR" dirty="0" smtClean="0"/>
              <a:t>:</a:t>
            </a:r>
          </a:p>
          <a:p>
            <a:pPr algn="just"/>
            <a:endParaRPr lang="fr-FR" dirty="0"/>
          </a:p>
          <a:p>
            <a:pPr algn="just"/>
            <a:r>
              <a:rPr lang="fr-FR" dirty="0"/>
              <a:t>1- la première conception s’attache à ce que l’on appelé le management ou la planification stratégique hérité du français </a:t>
            </a:r>
            <a:r>
              <a:rPr lang="fr-FR" i="1" dirty="0"/>
              <a:t>Henry Fayol : </a:t>
            </a:r>
            <a:r>
              <a:rPr lang="fr-FR" dirty="0"/>
              <a:t>Elle s’intéresse aux choix à long terme qualifiés de stratégie, elle est opposée aux décisions tactiques tel que les prennent les dirigeants de l’entreprise et tel que s’appliquent par la suite au sein de l’entreprise.</a:t>
            </a:r>
          </a:p>
          <a:p>
            <a:pPr algn="just"/>
            <a:r>
              <a:rPr lang="fr-FR" dirty="0"/>
              <a:t>Cette préoccupation est très proche de celle de gestionnaire notamment le comptable et le financier qui établissent des procédures de gestion prévisibles et de contrôle budgétaire.</a:t>
            </a:r>
          </a:p>
          <a:p>
            <a:pPr algn="just"/>
            <a:r>
              <a:rPr lang="fr-FR" dirty="0"/>
              <a:t>2- la deuxième conception s’intéresse aux choix de l’entreprise en fonction de son environnement. Elle a été popularisée par l’américain </a:t>
            </a:r>
            <a:r>
              <a:rPr lang="fr-FR" i="1" dirty="0"/>
              <a:t>Igor </a:t>
            </a:r>
            <a:r>
              <a:rPr lang="fr-FR" i="1" dirty="0" err="1"/>
              <a:t>Ansoff</a:t>
            </a:r>
            <a:r>
              <a:rPr lang="fr-FR" i="1" dirty="0"/>
              <a:t>, </a:t>
            </a:r>
            <a:r>
              <a:rPr lang="fr-FR" dirty="0"/>
              <a:t>elle</a:t>
            </a:r>
            <a:r>
              <a:rPr lang="fr-FR" i="1" dirty="0"/>
              <a:t> </a:t>
            </a:r>
            <a:r>
              <a:rPr lang="fr-FR" dirty="0"/>
              <a:t>met l’accent sur les aspects extérieurs de l’entreprise et réintroduit des notions telles que la prise en compte de risque et de l’incertitude dans le calcul stratégique.</a:t>
            </a:r>
          </a:p>
        </p:txBody>
      </p:sp>
    </p:spTree>
    <p:extLst>
      <p:ext uri="{BB962C8B-B14F-4D97-AF65-F5344CB8AC3E}">
        <p14:creationId xmlns:p14="http://schemas.microsoft.com/office/powerpoint/2010/main" xmlns="" val="2869867821"/>
      </p:ext>
    </p:extLst>
  </p:cSld>
  <p:clrMapOvr>
    <a:masterClrMapping/>
  </p:clrMapOvr>
  <p:transition spd="slow">
    <p:pull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44</a:t>
            </a:fld>
            <a:endParaRPr lang="fr-FR"/>
          </a:p>
        </p:txBody>
      </p:sp>
      <p:sp>
        <p:nvSpPr>
          <p:cNvPr id="5" name="Rectangle 4"/>
          <p:cNvSpPr/>
          <p:nvPr/>
        </p:nvSpPr>
        <p:spPr>
          <a:xfrm>
            <a:off x="467544" y="1322972"/>
            <a:ext cx="8136904" cy="923330"/>
          </a:xfrm>
          <a:prstGeom prst="rect">
            <a:avLst/>
          </a:prstGeom>
        </p:spPr>
        <p:txBody>
          <a:bodyPr wrap="square">
            <a:spAutoFit/>
          </a:bodyPr>
          <a:lstStyle/>
          <a:p>
            <a:pPr algn="just"/>
            <a:r>
              <a:rPr lang="fr-FR" dirty="0"/>
              <a:t>Ces deux conceptions ne sont pas contradictoires, mais on remarque que la deuxième conception rejoint celle de l’homme de marketing qui part de l’analyse du marché pour mettre en œuvre la gestion commerciale.</a:t>
            </a:r>
          </a:p>
        </p:txBody>
      </p:sp>
      <p:sp>
        <p:nvSpPr>
          <p:cNvPr id="6" name="Rectangle 5"/>
          <p:cNvSpPr/>
          <p:nvPr/>
        </p:nvSpPr>
        <p:spPr>
          <a:xfrm>
            <a:off x="467544" y="2582242"/>
            <a:ext cx="8136904" cy="923330"/>
          </a:xfrm>
          <a:prstGeom prst="rect">
            <a:avLst/>
          </a:prstGeom>
        </p:spPr>
        <p:txBody>
          <a:bodyPr wrap="square">
            <a:spAutoFit/>
          </a:bodyPr>
          <a:lstStyle/>
          <a:p>
            <a:pPr algn="just"/>
            <a:r>
              <a:rPr lang="fr-FR" dirty="0"/>
              <a:t>Par ailleurs l’analyse de la différence entre le gestionnaire et stratège peut s’effectuer à travers le tableau suivant :</a:t>
            </a:r>
          </a:p>
          <a:p>
            <a:pPr algn="just"/>
            <a:r>
              <a:rPr lang="fr-FR" dirty="0"/>
              <a:t> </a:t>
            </a:r>
          </a:p>
        </p:txBody>
      </p:sp>
    </p:spTree>
    <p:extLst>
      <p:ext uri="{BB962C8B-B14F-4D97-AF65-F5344CB8AC3E}">
        <p14:creationId xmlns:p14="http://schemas.microsoft.com/office/powerpoint/2010/main" xmlns="" val="2534083159"/>
      </p:ext>
    </p:extLst>
  </p:cSld>
  <p:clrMapOvr>
    <a:masterClrMapping/>
  </p:clrMapOvr>
  <p:transition spd="slow">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45</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xmlns="" val="1450816244"/>
              </p:ext>
            </p:extLst>
          </p:nvPr>
        </p:nvGraphicFramePr>
        <p:xfrm>
          <a:off x="251520" y="769268"/>
          <a:ext cx="8568952" cy="3960440"/>
        </p:xfrm>
        <a:graphic>
          <a:graphicData uri="http://schemas.openxmlformats.org/drawingml/2006/table">
            <a:tbl>
              <a:tblPr>
                <a:tableStyleId>{C4B1156A-380E-4F78-BDF5-A606A8083BF9}</a:tableStyleId>
              </a:tblPr>
              <a:tblGrid>
                <a:gridCol w="4284476"/>
                <a:gridCol w="4284476"/>
              </a:tblGrid>
              <a:tr h="499354">
                <a:tc>
                  <a:txBody>
                    <a:bodyPr/>
                    <a:lstStyle/>
                    <a:p>
                      <a:pPr algn="ctr">
                        <a:lnSpc>
                          <a:spcPct val="115000"/>
                        </a:lnSpc>
                        <a:spcAft>
                          <a:spcPts val="1000"/>
                        </a:spcAft>
                      </a:pPr>
                      <a:r>
                        <a:rPr lang="fr-FR" sz="2400" dirty="0">
                          <a:solidFill>
                            <a:srgbClr val="C00000"/>
                          </a:solidFill>
                          <a:effectLst/>
                        </a:rPr>
                        <a:t>Démarche de gestionnaire</a:t>
                      </a:r>
                      <a:endParaRPr lang="fr-FR" sz="2400" dirty="0">
                        <a:solidFill>
                          <a:srgbClr val="C00000"/>
                        </a:solidFill>
                        <a:effectLst/>
                        <a:latin typeface="Calibri"/>
                        <a:ea typeface="Times New Roman"/>
                        <a:cs typeface="Times New Roman"/>
                      </a:endParaRPr>
                    </a:p>
                  </a:txBody>
                  <a:tcPr marL="44450" marR="44450" marT="0" marB="0" anchor="ctr"/>
                </a:tc>
                <a:tc>
                  <a:txBody>
                    <a:bodyPr/>
                    <a:lstStyle/>
                    <a:p>
                      <a:pPr algn="ctr">
                        <a:lnSpc>
                          <a:spcPct val="115000"/>
                        </a:lnSpc>
                        <a:spcAft>
                          <a:spcPts val="1000"/>
                        </a:spcAft>
                      </a:pPr>
                      <a:r>
                        <a:rPr lang="fr-FR" sz="2400" dirty="0">
                          <a:solidFill>
                            <a:srgbClr val="C00000"/>
                          </a:solidFill>
                          <a:effectLst/>
                        </a:rPr>
                        <a:t>Démarche de stratège </a:t>
                      </a:r>
                      <a:endParaRPr lang="fr-FR" sz="2400" dirty="0">
                        <a:solidFill>
                          <a:srgbClr val="C00000"/>
                        </a:solidFill>
                        <a:effectLst/>
                        <a:latin typeface="Calibri"/>
                        <a:ea typeface="Times New Roman"/>
                        <a:cs typeface="Times New Roman"/>
                      </a:endParaRPr>
                    </a:p>
                  </a:txBody>
                  <a:tcPr marL="44450" marR="44450" marT="0" marB="0" anchor="ctr"/>
                </a:tc>
              </a:tr>
              <a:tr h="3461086">
                <a:tc>
                  <a:txBody>
                    <a:bodyPr/>
                    <a:lstStyle/>
                    <a:p>
                      <a:pPr algn="just">
                        <a:lnSpc>
                          <a:spcPct val="115000"/>
                        </a:lnSpc>
                        <a:spcAft>
                          <a:spcPts val="1000"/>
                        </a:spcAft>
                      </a:pPr>
                      <a:r>
                        <a:rPr lang="fr-FR" sz="1600" dirty="0">
                          <a:effectLst/>
                        </a:rPr>
                        <a:t>Analyse : elle va du simple au complexe. Exemple : analyse financière qui part du bilan pour déboucher sur les politiques financière à suivre par l’entreprise.</a:t>
                      </a:r>
                    </a:p>
                    <a:p>
                      <a:pPr algn="just">
                        <a:lnSpc>
                          <a:spcPct val="115000"/>
                        </a:lnSpc>
                        <a:spcAft>
                          <a:spcPts val="1000"/>
                        </a:spcAft>
                      </a:pPr>
                      <a:r>
                        <a:rPr lang="fr-FR" sz="1600" dirty="0">
                          <a:effectLst/>
                        </a:rPr>
                        <a:t>Esprit géométrique : raisonnement formalisé recourant à des algorithmes, procédure de décision programmée. </a:t>
                      </a:r>
                      <a:endParaRPr lang="fr-FR" sz="1600" dirty="0">
                        <a:effectLst/>
                        <a:latin typeface="Calibri"/>
                        <a:ea typeface="Times New Roman"/>
                        <a:cs typeface="Times New Roman"/>
                      </a:endParaRPr>
                    </a:p>
                  </a:txBody>
                  <a:tcPr marL="44450" marR="44450" marT="0" marB="0"/>
                </a:tc>
                <a:tc>
                  <a:txBody>
                    <a:bodyPr/>
                    <a:lstStyle/>
                    <a:p>
                      <a:pPr algn="just">
                        <a:lnSpc>
                          <a:spcPct val="115000"/>
                        </a:lnSpc>
                        <a:spcAft>
                          <a:spcPts val="1000"/>
                        </a:spcAft>
                      </a:pPr>
                      <a:r>
                        <a:rPr lang="fr-FR" sz="1600" dirty="0">
                          <a:effectLst/>
                        </a:rPr>
                        <a:t>Analyse : elle va de complexe au simple .Exemple : la définition d’un projet qui part d’un monceau de variable pour déboucher sur un choix technologie, produit, marche (TPM).</a:t>
                      </a:r>
                    </a:p>
                    <a:p>
                      <a:pPr algn="just">
                        <a:lnSpc>
                          <a:spcPct val="115000"/>
                        </a:lnSpc>
                        <a:spcAft>
                          <a:spcPts val="1000"/>
                        </a:spcAft>
                      </a:pPr>
                      <a:r>
                        <a:rPr lang="fr-FR" sz="1600" dirty="0">
                          <a:effectLst/>
                        </a:rPr>
                        <a:t>Esprit de finesse : raisonnement quasi analytique reposant sur un système de traitement de l’information non programmable (incertitude, intuition). </a:t>
                      </a:r>
                      <a:endParaRPr lang="fr-FR" sz="1600" dirty="0">
                        <a:effectLst/>
                        <a:latin typeface="Calibri"/>
                        <a:ea typeface="Times New Roman"/>
                        <a:cs typeface="Times New Roman"/>
                      </a:endParaRPr>
                    </a:p>
                  </a:txBody>
                  <a:tcPr marL="44450" marR="44450" marT="0" marB="0"/>
                </a:tc>
              </a:tr>
            </a:tbl>
          </a:graphicData>
        </a:graphic>
      </p:graphicFrame>
    </p:spTree>
    <p:extLst>
      <p:ext uri="{BB962C8B-B14F-4D97-AF65-F5344CB8AC3E}">
        <p14:creationId xmlns:p14="http://schemas.microsoft.com/office/powerpoint/2010/main" xmlns="" val="1480806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46</a:t>
            </a:fld>
            <a:endParaRPr lang="fr-FR"/>
          </a:p>
        </p:txBody>
      </p:sp>
      <p:sp>
        <p:nvSpPr>
          <p:cNvPr id="5" name="Rectangle 4"/>
          <p:cNvSpPr/>
          <p:nvPr/>
        </p:nvSpPr>
        <p:spPr>
          <a:xfrm>
            <a:off x="251520" y="625252"/>
            <a:ext cx="8496944" cy="2062103"/>
          </a:xfrm>
          <a:prstGeom prst="rect">
            <a:avLst/>
          </a:prstGeom>
        </p:spPr>
        <p:txBody>
          <a:bodyPr wrap="square">
            <a:spAutoFit/>
          </a:bodyPr>
          <a:lstStyle/>
          <a:p>
            <a:pPr algn="just"/>
            <a:r>
              <a:rPr lang="fr-FR" sz="2800" b="1" dirty="0">
                <a:solidFill>
                  <a:srgbClr val="C00000"/>
                </a:solidFill>
              </a:rPr>
              <a:t>III- l’analyse stratégique : une disposition d’esprit bien particulière</a:t>
            </a:r>
          </a:p>
          <a:p>
            <a:r>
              <a:rPr lang="fr-FR" dirty="0"/>
              <a:t> </a:t>
            </a:r>
          </a:p>
          <a:p>
            <a:r>
              <a:rPr lang="fr-FR" dirty="0"/>
              <a:t>Les attitudes requissent chez un stratège et qu’on peut appeler sa configuration d’esprit sont antinomiques avec ce que l’on attend d’un gestionnaire performant. C’est ce que nous allons récapituler dans le tableau suivant :</a:t>
            </a:r>
          </a:p>
        </p:txBody>
      </p:sp>
    </p:spTree>
    <p:extLst>
      <p:ext uri="{BB962C8B-B14F-4D97-AF65-F5344CB8AC3E}">
        <p14:creationId xmlns:p14="http://schemas.microsoft.com/office/powerpoint/2010/main" xmlns="" val="28830868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47</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xmlns="" val="811750593"/>
              </p:ext>
            </p:extLst>
          </p:nvPr>
        </p:nvGraphicFramePr>
        <p:xfrm>
          <a:off x="251520" y="409228"/>
          <a:ext cx="8496944" cy="4701143"/>
        </p:xfrm>
        <a:graphic>
          <a:graphicData uri="http://schemas.openxmlformats.org/drawingml/2006/table">
            <a:tbl>
              <a:tblPr>
                <a:tableStyleId>{5C22544A-7EE6-4342-B048-85BDC9FD1C3A}</a:tableStyleId>
              </a:tblPr>
              <a:tblGrid>
                <a:gridCol w="4248472"/>
                <a:gridCol w="4248472"/>
              </a:tblGrid>
              <a:tr h="364569">
                <a:tc>
                  <a:txBody>
                    <a:bodyPr/>
                    <a:lstStyle/>
                    <a:p>
                      <a:pPr indent="685800" algn="ctr">
                        <a:lnSpc>
                          <a:spcPct val="150000"/>
                        </a:lnSpc>
                        <a:spcAft>
                          <a:spcPts val="0"/>
                        </a:spcAft>
                      </a:pPr>
                      <a:r>
                        <a:rPr lang="fr-FR" sz="2000" b="1" dirty="0">
                          <a:solidFill>
                            <a:srgbClr val="C00000"/>
                          </a:solidFill>
                          <a:effectLst/>
                        </a:rPr>
                        <a:t>Un bon gestionnaire</a:t>
                      </a:r>
                      <a:endParaRPr lang="fr-FR" sz="2000" b="1" dirty="0">
                        <a:solidFill>
                          <a:srgbClr val="C00000"/>
                        </a:solidFill>
                        <a:effectLst/>
                        <a:latin typeface="Times New Roman"/>
                        <a:ea typeface="Times New Roman"/>
                      </a:endParaRPr>
                    </a:p>
                  </a:txBody>
                  <a:tcPr marL="28124" marR="28124" marT="0" marB="0" anchor="ctr"/>
                </a:tc>
                <a:tc>
                  <a:txBody>
                    <a:bodyPr/>
                    <a:lstStyle/>
                    <a:p>
                      <a:pPr indent="685800" algn="ctr">
                        <a:lnSpc>
                          <a:spcPct val="150000"/>
                        </a:lnSpc>
                        <a:spcAft>
                          <a:spcPts val="0"/>
                        </a:spcAft>
                      </a:pPr>
                      <a:r>
                        <a:rPr lang="fr-FR" sz="2000" b="1" dirty="0">
                          <a:solidFill>
                            <a:srgbClr val="C00000"/>
                          </a:solidFill>
                          <a:effectLst/>
                        </a:rPr>
                        <a:t>Un bon stratège</a:t>
                      </a:r>
                      <a:endParaRPr lang="fr-FR" sz="2000" b="1" dirty="0">
                        <a:solidFill>
                          <a:srgbClr val="C00000"/>
                        </a:solidFill>
                        <a:effectLst/>
                        <a:latin typeface="Times New Roman"/>
                        <a:ea typeface="Times New Roman"/>
                      </a:endParaRPr>
                    </a:p>
                  </a:txBody>
                  <a:tcPr marL="28124" marR="28124" marT="0" marB="0" anchor="ctr"/>
                </a:tc>
              </a:tr>
              <a:tr h="4243943">
                <a:tc>
                  <a:txBody>
                    <a:bodyPr/>
                    <a:lstStyle/>
                    <a:p>
                      <a:pPr marL="342900" lvl="0" indent="-342900" algn="l" rtl="0">
                        <a:lnSpc>
                          <a:spcPct val="150000"/>
                        </a:lnSpc>
                        <a:spcAft>
                          <a:spcPts val="0"/>
                        </a:spcAft>
                        <a:buFont typeface="Times New Roman"/>
                        <a:buChar char="-"/>
                      </a:pPr>
                      <a:r>
                        <a:rPr lang="fr-FR" sz="1400" dirty="0">
                          <a:effectLst/>
                        </a:rPr>
                        <a:t>Doit maîtriser les techniques et les outils de sa discipline propre. Exemple : financement : ses ressources financières afin d’aboutir à des décisions reposant sur des programmations et des procédures. et ayant une solution précise et algorithme. C’est la méthode dite holistique.</a:t>
                      </a:r>
                    </a:p>
                    <a:p>
                      <a:pPr marL="342900" lvl="0" indent="-342900" algn="l">
                        <a:lnSpc>
                          <a:spcPct val="150000"/>
                        </a:lnSpc>
                        <a:spcAft>
                          <a:spcPts val="0"/>
                        </a:spcAft>
                        <a:buFont typeface="Times New Roman"/>
                        <a:buChar char="-"/>
                      </a:pPr>
                      <a:r>
                        <a:rPr lang="fr-FR" sz="1400" dirty="0">
                          <a:effectLst/>
                        </a:rPr>
                        <a:t>Doit être en mesure de repérer toutes les données de problèmes de gestion à résoudre et de rassembler aussi exhaustivement que possible l’information nécessaire.</a:t>
                      </a:r>
                    </a:p>
                    <a:p>
                      <a:pPr marL="228600" indent="685800" algn="l">
                        <a:lnSpc>
                          <a:spcPct val="150000"/>
                        </a:lnSpc>
                        <a:spcAft>
                          <a:spcPts val="0"/>
                        </a:spcAft>
                      </a:pPr>
                      <a:r>
                        <a:rPr lang="fr-FR" sz="1400" dirty="0">
                          <a:effectLst/>
                        </a:rPr>
                        <a:t>-   Doit pouvoir fournir toutes les données nécessaires aux preneurs de décisions.</a:t>
                      </a:r>
                      <a:endParaRPr lang="fr-FR" sz="1400" dirty="0">
                        <a:effectLst/>
                        <a:latin typeface="Times New Roman"/>
                        <a:ea typeface="Times New Roman"/>
                      </a:endParaRPr>
                    </a:p>
                  </a:txBody>
                  <a:tcPr marL="28124" marR="28124" marT="0" marB="0"/>
                </a:tc>
                <a:tc>
                  <a:txBody>
                    <a:bodyPr/>
                    <a:lstStyle/>
                    <a:p>
                      <a:pPr marL="342900" lvl="0" indent="-342900" algn="l" rtl="0">
                        <a:lnSpc>
                          <a:spcPct val="150000"/>
                        </a:lnSpc>
                        <a:spcAft>
                          <a:spcPts val="0"/>
                        </a:spcAft>
                        <a:buFont typeface="Times New Roman"/>
                        <a:buChar char="-"/>
                        <a:tabLst>
                          <a:tab pos="457200" algn="l"/>
                        </a:tabLst>
                      </a:pPr>
                      <a:r>
                        <a:rPr lang="fr-FR" sz="1400" dirty="0">
                          <a:effectLst/>
                        </a:rPr>
                        <a:t>doit faire appel avant tout à son flair devant accepter de prendre des risques mal calculables sur la base des décisions non programmable. Cette méthode est dite heuristique.</a:t>
                      </a:r>
                    </a:p>
                    <a:p>
                      <a:pPr marL="342900" lvl="0" indent="-342900" algn="l">
                        <a:lnSpc>
                          <a:spcPct val="150000"/>
                        </a:lnSpc>
                        <a:spcAft>
                          <a:spcPts val="0"/>
                        </a:spcAft>
                        <a:buFont typeface="Times New Roman"/>
                        <a:buChar char="-"/>
                        <a:tabLst>
                          <a:tab pos="457200" algn="l"/>
                        </a:tabLst>
                      </a:pPr>
                      <a:r>
                        <a:rPr lang="fr-FR" sz="1400" dirty="0">
                          <a:effectLst/>
                        </a:rPr>
                        <a:t>Doit être capable de résumer rapidement la situation en éliminant les informations brouillages en filtrant pour ne retenir que l’essentiel.</a:t>
                      </a:r>
                    </a:p>
                    <a:p>
                      <a:pPr marL="342900" lvl="0" indent="-342900" algn="l">
                        <a:lnSpc>
                          <a:spcPct val="150000"/>
                        </a:lnSpc>
                        <a:spcAft>
                          <a:spcPts val="0"/>
                        </a:spcAft>
                        <a:buFont typeface="Times New Roman"/>
                        <a:buChar char="-"/>
                        <a:tabLst>
                          <a:tab pos="457200" algn="l"/>
                        </a:tabLst>
                      </a:pPr>
                      <a:r>
                        <a:rPr lang="fr-FR" sz="1400" dirty="0">
                          <a:effectLst/>
                        </a:rPr>
                        <a:t>Doit être capable de prendre rapidement une décision lui même sur la base d’une information filtrée et nécessairement imparfaite. </a:t>
                      </a:r>
                      <a:endParaRPr lang="fr-FR" sz="1400" dirty="0">
                        <a:effectLst/>
                        <a:latin typeface="Times New Roman"/>
                        <a:ea typeface="Times New Roman"/>
                      </a:endParaRPr>
                    </a:p>
                  </a:txBody>
                  <a:tcPr marL="28124" marR="28124" marT="0" marB="0"/>
                </a:tc>
              </a:tr>
            </a:tbl>
          </a:graphicData>
        </a:graphic>
      </p:graphicFrame>
    </p:spTree>
    <p:extLst>
      <p:ext uri="{BB962C8B-B14F-4D97-AF65-F5344CB8AC3E}">
        <p14:creationId xmlns:p14="http://schemas.microsoft.com/office/powerpoint/2010/main" xmlns="" val="362618115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48</a:t>
            </a:fld>
            <a:endParaRPr lang="fr-FR"/>
          </a:p>
        </p:txBody>
      </p:sp>
      <p:sp>
        <p:nvSpPr>
          <p:cNvPr id="5" name="Rectangle 4"/>
          <p:cNvSpPr/>
          <p:nvPr/>
        </p:nvSpPr>
        <p:spPr>
          <a:xfrm>
            <a:off x="539552" y="205393"/>
            <a:ext cx="7920880" cy="4893647"/>
          </a:xfrm>
          <a:prstGeom prst="rect">
            <a:avLst/>
          </a:prstGeom>
        </p:spPr>
        <p:txBody>
          <a:bodyPr wrap="square">
            <a:spAutoFit/>
          </a:bodyPr>
          <a:lstStyle/>
          <a:p>
            <a:pPr algn="just"/>
            <a:r>
              <a:rPr lang="fr-FR" sz="2400" b="1" dirty="0">
                <a:solidFill>
                  <a:srgbClr val="C00000"/>
                </a:solidFill>
              </a:rPr>
              <a:t>A- La synthèse l’emporte sur </a:t>
            </a:r>
            <a:r>
              <a:rPr lang="fr-FR" sz="2400" b="1" dirty="0" smtClean="0">
                <a:solidFill>
                  <a:srgbClr val="C00000"/>
                </a:solidFill>
              </a:rPr>
              <a:t>l’analyse</a:t>
            </a:r>
          </a:p>
          <a:p>
            <a:pPr algn="just"/>
            <a:endParaRPr lang="fr-FR" b="1" dirty="0"/>
          </a:p>
          <a:p>
            <a:pPr algn="just"/>
            <a:r>
              <a:rPr lang="fr-FR" dirty="0"/>
              <a:t>Le bon stratège est celui qu’est capable de résumer rapidement la situation, de modifier en conséquence ses plans, de prendre rapidement les décisions mais en inscrivant tout dans une continuité ( pas de rupture entre les décisions), à ce stade il ne serait se perdre dans les milliers de conséquences que sa décision va entraîner.</a:t>
            </a:r>
          </a:p>
          <a:p>
            <a:pPr algn="just"/>
            <a:r>
              <a:rPr lang="fr-FR" dirty="0"/>
              <a:t>L’esprit de synthèse cela consiste tout d’abord :</a:t>
            </a:r>
          </a:p>
          <a:p>
            <a:pPr algn="just"/>
            <a:r>
              <a:rPr lang="fr-FR" dirty="0"/>
              <a:t> Rapide diagnostic de la situation, en une évaluation des forces et des faiblesses de l’entreprise, en un choix d’une trajectoire clairement définie. Cela implique une évaluation aussi lucides des contraintes voir des menaces venant de l’extérieur.</a:t>
            </a:r>
          </a:p>
          <a:p>
            <a:pPr algn="just"/>
            <a:r>
              <a:rPr lang="fr-FR" dirty="0"/>
              <a:t>Pour faire une synthèse pertinente il faut savoir utiliser les analyses de divers aspects de problèmes stratégiques. Cela signifie qu’on ne les ignore pas à défaut de les maîtriser. Combien d’erreurs stratégiques du à une ignorance des techniques de gestion aussi fondamentale que la gestion de trésorerie.</a:t>
            </a:r>
          </a:p>
        </p:txBody>
      </p:sp>
    </p:spTree>
    <p:extLst>
      <p:ext uri="{BB962C8B-B14F-4D97-AF65-F5344CB8AC3E}">
        <p14:creationId xmlns:p14="http://schemas.microsoft.com/office/powerpoint/2010/main" xmlns="" val="56930498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49</a:t>
            </a:fld>
            <a:endParaRPr lang="fr-FR"/>
          </a:p>
        </p:txBody>
      </p:sp>
      <p:sp>
        <p:nvSpPr>
          <p:cNvPr id="5" name="Rectangle 4"/>
          <p:cNvSpPr/>
          <p:nvPr/>
        </p:nvSpPr>
        <p:spPr>
          <a:xfrm>
            <a:off x="323528" y="473100"/>
            <a:ext cx="8424936" cy="4616648"/>
          </a:xfrm>
          <a:prstGeom prst="rect">
            <a:avLst/>
          </a:prstGeom>
        </p:spPr>
        <p:txBody>
          <a:bodyPr wrap="square">
            <a:spAutoFit/>
          </a:bodyPr>
          <a:lstStyle/>
          <a:p>
            <a:pPr algn="just"/>
            <a:r>
              <a:rPr lang="fr-FR" sz="2400" b="1" dirty="0">
                <a:solidFill>
                  <a:srgbClr val="C00000"/>
                </a:solidFill>
              </a:rPr>
              <a:t>B- La décision l’emporte sur la réflexion </a:t>
            </a:r>
            <a:endParaRPr lang="fr-FR" sz="2400" b="1" dirty="0" smtClean="0">
              <a:solidFill>
                <a:srgbClr val="C00000"/>
              </a:solidFill>
            </a:endParaRPr>
          </a:p>
          <a:p>
            <a:pPr algn="just"/>
            <a:endParaRPr lang="fr-FR" dirty="0"/>
          </a:p>
          <a:p>
            <a:pPr algn="just"/>
            <a:r>
              <a:rPr lang="fr-FR" dirty="0"/>
              <a:t>Un stratège c’est avant tout un décideur, toute démarche stratégique est orientée vers la bonne décision.</a:t>
            </a:r>
          </a:p>
          <a:p>
            <a:pPr algn="just"/>
            <a:r>
              <a:rPr lang="fr-FR" dirty="0"/>
              <a:t>Mais que faut-il entendre de la bonne décision stratégique :</a:t>
            </a:r>
          </a:p>
          <a:p>
            <a:pPr lvl="0" algn="just"/>
            <a:r>
              <a:rPr lang="fr-FR" dirty="0"/>
              <a:t>Tout d’abord une bonne décision est une décision qui a le mérite d’exister qui est effective. Il s’agit d’éliminer tout diagnostic qui se termine par de vagues décisions sans intérêt pratique.</a:t>
            </a:r>
          </a:p>
          <a:p>
            <a:pPr lvl="0" algn="just"/>
            <a:r>
              <a:rPr lang="fr-FR" dirty="0"/>
              <a:t>Une bonne décision est ensuite une décision réaliste et claire sur ce qui peut être atteint raisonnablement, le raisonnable en ce domaine consiste à prendre en compte d’abord ses propres limites puis les contraintes, les barrières, les risques venus de l’extérieur et enfin de fixer les objectifs atteignables sur la base d’un programme d’action fondé sur un budget réaliste.</a:t>
            </a:r>
          </a:p>
          <a:p>
            <a:pPr lvl="0" algn="just"/>
            <a:r>
              <a:rPr lang="fr-FR" dirty="0"/>
              <a:t>Enfin une bonne décision est une décision constructive dans la mesure où elle contribue à la réalisation des aspirations profondes à travers les objectifs fixés par le décideur (on dit alors que la décision est efficiente).</a:t>
            </a:r>
          </a:p>
        </p:txBody>
      </p:sp>
    </p:spTree>
    <p:extLst>
      <p:ext uri="{BB962C8B-B14F-4D97-AF65-F5344CB8AC3E}">
        <p14:creationId xmlns:p14="http://schemas.microsoft.com/office/powerpoint/2010/main" xmlns="" val="880586880"/>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767C34-5A4E-4ADD-BF81-788D851B4D98}" type="datetime1">
              <a:rPr lang="fr-FR" smtClean="0"/>
              <a:pPr/>
              <a:t>01/11/2017</a:t>
            </a:fld>
            <a:endParaRPr lang="fr-FR" dirty="0"/>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a:t>
            </a:fld>
            <a:endParaRPr lang="fr-FR"/>
          </a:p>
        </p:txBody>
      </p:sp>
      <p:sp>
        <p:nvSpPr>
          <p:cNvPr id="5" name="Rectangle 4"/>
          <p:cNvSpPr/>
          <p:nvPr/>
        </p:nvSpPr>
        <p:spPr>
          <a:xfrm>
            <a:off x="755576" y="398191"/>
            <a:ext cx="7488832" cy="1200329"/>
          </a:xfrm>
          <a:prstGeom prst="rect">
            <a:avLst/>
          </a:prstGeom>
        </p:spPr>
        <p:txBody>
          <a:bodyPr wrap="square">
            <a:spAutoFit/>
          </a:bodyPr>
          <a:lstStyle/>
          <a:p>
            <a:pPr algn="just"/>
            <a:r>
              <a:rPr lang="fr-FR" dirty="0"/>
              <a:t>Le terme de processus correspond aux activités fondamentales d'un manager, activités que nous détaillerons ultérieurement.</a:t>
            </a:r>
          </a:p>
          <a:p>
            <a:pPr algn="just"/>
            <a:r>
              <a:rPr lang="fr-FR" dirty="0"/>
              <a:t>Les notions d'efficacité et de performance relèvent de ce qui est réalisé et de la manière employée pour y parvenir. </a:t>
            </a:r>
          </a:p>
        </p:txBody>
      </p:sp>
      <p:sp>
        <p:nvSpPr>
          <p:cNvPr id="6" name="Rectangle 5"/>
          <p:cNvSpPr/>
          <p:nvPr/>
        </p:nvSpPr>
        <p:spPr>
          <a:xfrm>
            <a:off x="755576" y="1524770"/>
            <a:ext cx="7488832" cy="2031325"/>
          </a:xfrm>
          <a:prstGeom prst="rect">
            <a:avLst/>
          </a:prstGeom>
        </p:spPr>
        <p:txBody>
          <a:bodyPr wrap="square">
            <a:spAutoFit/>
          </a:bodyPr>
          <a:lstStyle/>
          <a:p>
            <a:pPr algn="just"/>
            <a:r>
              <a:rPr lang="fr-FR" b="1" dirty="0"/>
              <a:t>La </a:t>
            </a:r>
            <a:r>
              <a:rPr lang="fr-FR" b="1" dirty="0">
                <a:solidFill>
                  <a:srgbClr val="C00000"/>
                </a:solidFill>
              </a:rPr>
              <a:t>performance</a:t>
            </a:r>
            <a:r>
              <a:rPr lang="fr-FR" dirty="0">
                <a:solidFill>
                  <a:srgbClr val="C00000"/>
                </a:solidFill>
              </a:rPr>
              <a:t> </a:t>
            </a:r>
            <a:r>
              <a:rPr lang="fr-FR" dirty="0"/>
              <a:t>renvoie à la capacité de faire les choses bien et illustre la relation entre ressources et rendement : une production accrue avec les mêmes facteurs suppose' un gain de performance, tout comme un même rendement avec moins de ressources. Les managers doivent en permanence jongler avec des ressources rares (temps, argent, espace, personnel, équipement) et en avoir un usage rentable. Aussi, le management consiste-t-il à minimiser le coût des, ressources.</a:t>
            </a:r>
          </a:p>
        </p:txBody>
      </p:sp>
      <p:sp>
        <p:nvSpPr>
          <p:cNvPr id="7" name="Rectangle 6"/>
          <p:cNvSpPr/>
          <p:nvPr/>
        </p:nvSpPr>
        <p:spPr>
          <a:xfrm>
            <a:off x="755576" y="3435789"/>
            <a:ext cx="7488832" cy="1754326"/>
          </a:xfrm>
          <a:prstGeom prst="rect">
            <a:avLst/>
          </a:prstGeom>
        </p:spPr>
        <p:txBody>
          <a:bodyPr wrap="square">
            <a:spAutoFit/>
          </a:bodyPr>
          <a:lstStyle/>
          <a:p>
            <a:pPr algn="just"/>
            <a:r>
              <a:rPr lang="fr-FR" b="1" dirty="0">
                <a:solidFill>
                  <a:srgbClr val="C00000"/>
                </a:solidFill>
              </a:rPr>
              <a:t>Cette performance</a:t>
            </a:r>
            <a:r>
              <a:rPr lang="fr-FR" dirty="0">
                <a:solidFill>
                  <a:srgbClr val="C00000"/>
                </a:solidFill>
              </a:rPr>
              <a:t> </a:t>
            </a:r>
            <a:r>
              <a:rPr lang="fr-FR" dirty="0"/>
              <a:t>- Se réfère au fait d'effectuer une tâche correctement, à la maîtrise de la relation entre les ressources et le rendement, le tout en cherchant à minimiser le coût du processus.</a:t>
            </a:r>
          </a:p>
          <a:p>
            <a:pPr algn="just"/>
            <a:r>
              <a:rPr lang="fr-FR" dirty="0"/>
              <a:t>Mais ce n'est pas tout, car il faut également mener à bien les activités, c'est-à-dire faire preuve </a:t>
            </a:r>
            <a:r>
              <a:rPr lang="fr-FR" dirty="0">
                <a:solidFill>
                  <a:srgbClr val="C00000"/>
                </a:solidFill>
              </a:rPr>
              <a:t>d'</a:t>
            </a:r>
            <a:r>
              <a:rPr lang="fr-FR" b="1" dirty="0">
                <a:solidFill>
                  <a:srgbClr val="C00000"/>
                </a:solidFill>
              </a:rPr>
              <a:t>efficacité</a:t>
            </a:r>
            <a:r>
              <a:rPr lang="fr-FR" dirty="0"/>
              <a:t>, savoir quoi faire. Au sein d'une organisation, cela signifie atteindre des objectifs.</a:t>
            </a:r>
          </a:p>
        </p:txBody>
      </p:sp>
    </p:spTree>
    <p:extLst>
      <p:ext uri="{BB962C8B-B14F-4D97-AF65-F5344CB8AC3E}">
        <p14:creationId xmlns:p14="http://schemas.microsoft.com/office/powerpoint/2010/main" xmlns="" val="3456225406"/>
      </p:ext>
    </p:extLst>
  </p:cSld>
  <p:clrMapOvr>
    <a:masterClrMapping/>
  </p:clrMapOvr>
  <p:transition spd="slow">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50</a:t>
            </a:fld>
            <a:endParaRPr lang="fr-FR"/>
          </a:p>
        </p:txBody>
      </p:sp>
      <p:sp>
        <p:nvSpPr>
          <p:cNvPr id="5" name="Rectangle 4"/>
          <p:cNvSpPr/>
          <p:nvPr/>
        </p:nvSpPr>
        <p:spPr>
          <a:xfrm>
            <a:off x="467544" y="1149340"/>
            <a:ext cx="8064896" cy="2031325"/>
          </a:xfrm>
          <a:prstGeom prst="rect">
            <a:avLst/>
          </a:prstGeom>
        </p:spPr>
        <p:txBody>
          <a:bodyPr wrap="square">
            <a:spAutoFit/>
          </a:bodyPr>
          <a:lstStyle/>
          <a:p>
            <a:pPr algn="just"/>
            <a:r>
              <a:rPr lang="fr-FR" dirty="0"/>
              <a:t>Pour cela il faut avoir une claire conscience de ses buts mais aussi il faut bien comprendre que le stratège est celui qui accepte de prendre les risques, en conséquence il est opportuniste. C’est pourquoi l’analyse stratégique commence par la recherche de opportunités loin de niches contraignantes ni d’imaginations fatiguées. </a:t>
            </a:r>
          </a:p>
          <a:p>
            <a:pPr algn="just"/>
            <a:r>
              <a:rPr lang="fr-FR" dirty="0"/>
              <a:t>Ces opportunités doit les chercher dans son environnement à travers l’étude de marché et l’intuition de besoin à satisfaire.</a:t>
            </a:r>
          </a:p>
        </p:txBody>
      </p:sp>
    </p:spTree>
    <p:extLst>
      <p:ext uri="{BB962C8B-B14F-4D97-AF65-F5344CB8AC3E}">
        <p14:creationId xmlns:p14="http://schemas.microsoft.com/office/powerpoint/2010/main" xmlns="" val="4080720866"/>
      </p:ext>
    </p:extLst>
  </p:cSld>
  <p:clrMapOvr>
    <a:masterClrMapping/>
  </p:clrMapOvr>
  <mc:AlternateContent xmlns:mc="http://schemas.openxmlformats.org/markup-compatibility/2006">
    <mc:Choice xmlns:p14="http://schemas.microsoft.com/office/powerpoint/2010/main" xmlns="" Requires="p14">
      <p:transition spd="slow" p14:dur="2000">
        <p14:prism dir="u" isContent="1"/>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51</a:t>
            </a:fld>
            <a:endParaRPr lang="fr-FR"/>
          </a:p>
        </p:txBody>
      </p:sp>
      <p:sp>
        <p:nvSpPr>
          <p:cNvPr id="5" name="Rectangle 4"/>
          <p:cNvSpPr/>
          <p:nvPr/>
        </p:nvSpPr>
        <p:spPr>
          <a:xfrm>
            <a:off x="683568" y="523041"/>
            <a:ext cx="7992888" cy="4062651"/>
          </a:xfrm>
          <a:prstGeom prst="rect">
            <a:avLst/>
          </a:prstGeom>
        </p:spPr>
        <p:txBody>
          <a:bodyPr wrap="square">
            <a:spAutoFit/>
          </a:bodyPr>
          <a:lstStyle/>
          <a:p>
            <a:pPr algn="just"/>
            <a:r>
              <a:rPr lang="fr-FR" sz="2400" b="1" dirty="0">
                <a:solidFill>
                  <a:srgbClr val="C00000"/>
                </a:solidFill>
              </a:rPr>
              <a:t>C- Les fins l’emporte sur les </a:t>
            </a:r>
            <a:r>
              <a:rPr lang="fr-FR" sz="2400" b="1" dirty="0" smtClean="0">
                <a:solidFill>
                  <a:srgbClr val="C00000"/>
                </a:solidFill>
              </a:rPr>
              <a:t>moyens</a:t>
            </a:r>
          </a:p>
          <a:p>
            <a:pPr algn="just"/>
            <a:endParaRPr lang="fr-FR" b="1" dirty="0"/>
          </a:p>
          <a:p>
            <a:pPr algn="just"/>
            <a:r>
              <a:rPr lang="fr-FR" dirty="0"/>
              <a:t> On ne peut être un bon stratège si on ne sait pas ce qu’on veut et où on veut aller, ainsi un plan stratégique clair et défini est conçu pour lever les obstacles.</a:t>
            </a:r>
          </a:p>
          <a:p>
            <a:pPr algn="just"/>
            <a:r>
              <a:rPr lang="fr-FR" dirty="0"/>
              <a:t>Cela signifie en premier lieu que l’on sache bien qui a le pouvoir dans l’entreprise et qui détermine les buts de l’entreprise. Qu’on le veille ou non la plupart des décideurs doivent choisir la pérennité, l’indépendance te la croissance.</a:t>
            </a:r>
          </a:p>
          <a:p>
            <a:pPr algn="just"/>
            <a:r>
              <a:rPr lang="fr-FR" dirty="0"/>
              <a:t>Le choix entre ces trois buts est souvent douloureux, mais ils deviennent dramatiques lorsqu’il y a des conflits entre les décideurs. Par ailleurs aucune décision stratégique n’est efficace si les buts prioritaires ne sont pas fixés.</a:t>
            </a:r>
          </a:p>
          <a:p>
            <a:pPr algn="just"/>
            <a:r>
              <a:rPr lang="fr-FR" dirty="0"/>
              <a:t>Cela signifie qu’on précise la mission de l’entreprise, trop souvent celle-ci est confondue avec le métier ou avec le produit fabriqué. </a:t>
            </a:r>
          </a:p>
        </p:txBody>
      </p:sp>
    </p:spTree>
    <p:extLst>
      <p:ext uri="{BB962C8B-B14F-4D97-AF65-F5344CB8AC3E}">
        <p14:creationId xmlns:p14="http://schemas.microsoft.com/office/powerpoint/2010/main" xmlns="" val="8270590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52</a:t>
            </a:fld>
            <a:endParaRPr lang="fr-FR"/>
          </a:p>
        </p:txBody>
      </p:sp>
      <p:sp>
        <p:nvSpPr>
          <p:cNvPr id="5" name="Rectangle 4"/>
          <p:cNvSpPr/>
          <p:nvPr/>
        </p:nvSpPr>
        <p:spPr>
          <a:xfrm>
            <a:off x="539552" y="421417"/>
            <a:ext cx="8188906" cy="4524315"/>
          </a:xfrm>
          <a:prstGeom prst="rect">
            <a:avLst/>
          </a:prstGeom>
        </p:spPr>
        <p:txBody>
          <a:bodyPr wrap="square">
            <a:spAutoFit/>
          </a:bodyPr>
          <a:lstStyle/>
          <a:p>
            <a:pPr algn="just"/>
            <a:r>
              <a:rPr lang="fr-FR" dirty="0"/>
              <a:t>En effet, la mission est le type de besoin satisfait, elle est le type de service rendu à l’utilisateur. Dans ce cadre on ne met pas l’accent sur le produit lui même mais sur la satisfaction qu’il crée.</a:t>
            </a:r>
          </a:p>
          <a:p>
            <a:pPr algn="just"/>
            <a:r>
              <a:rPr lang="fr-FR" dirty="0"/>
              <a:t>Or bien souvent la mission est mal perçue : d’abord car la connaissance du marché est trop souvent absente des préoccupations des dirigeants, ensuite, l’évolution des produits et des besoins modifie en permanence le sens profond de la mission, le bon stratège doit donc y revenir en permanence.</a:t>
            </a:r>
          </a:p>
          <a:p>
            <a:pPr algn="just"/>
            <a:r>
              <a:rPr lang="fr-FR" dirty="0"/>
              <a:t>Cela signifie qu’on précise le métier de l’entreprise, en effet, le métier ne se réduit pas à ce qu’on fait et à la façon dont on le fait, mais il faut introduire en stratégie deux notions complémentaires :</a:t>
            </a:r>
          </a:p>
          <a:p>
            <a:pPr lvl="0" algn="just"/>
            <a:r>
              <a:rPr lang="fr-FR" dirty="0"/>
              <a:t>Tout d’abord, celle de savoir faire sachant que celui-ci est évolutif, soit qu’il s’améliore c’est l’effet d’apprentissage, soit qu’il se détériore c’est l’effet inverse de routinisation.</a:t>
            </a:r>
          </a:p>
          <a:p>
            <a:pPr lvl="0" algn="just"/>
            <a:r>
              <a:rPr lang="fr-FR" dirty="0"/>
              <a:t> La seconde notion à introduire est celle de l’évolution technologique qui peut aller jusqu’aux mutations profondes, en d’autre terme c’est à la fois le problème de la compétence et de la compétitivité dans le métier.</a:t>
            </a:r>
          </a:p>
        </p:txBody>
      </p:sp>
    </p:spTree>
    <p:extLst>
      <p:ext uri="{BB962C8B-B14F-4D97-AF65-F5344CB8AC3E}">
        <p14:creationId xmlns:p14="http://schemas.microsoft.com/office/powerpoint/2010/main" xmlns="" val="12633695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53</a:t>
            </a:fld>
            <a:endParaRPr lang="fr-FR"/>
          </a:p>
        </p:txBody>
      </p:sp>
      <p:sp>
        <p:nvSpPr>
          <p:cNvPr id="5" name="Rectangle 4"/>
          <p:cNvSpPr/>
          <p:nvPr/>
        </p:nvSpPr>
        <p:spPr>
          <a:xfrm>
            <a:off x="683568" y="1057300"/>
            <a:ext cx="7920880" cy="1477328"/>
          </a:xfrm>
          <a:prstGeom prst="rect">
            <a:avLst/>
          </a:prstGeom>
        </p:spPr>
        <p:txBody>
          <a:bodyPr wrap="square">
            <a:spAutoFit/>
          </a:bodyPr>
          <a:lstStyle/>
          <a:p>
            <a:pPr algn="just"/>
            <a:r>
              <a:rPr lang="fr-FR" dirty="0"/>
              <a:t>Au total les fins se ramènent à ces trois grandes variables qui sont la mission, le métier et le produit. Il importe à toute étude de potentiel interne et externe de bien déterminer leur nature et de gagner leur cohérence.</a:t>
            </a:r>
          </a:p>
          <a:p>
            <a:pPr algn="just"/>
            <a:r>
              <a:rPr lang="fr-FR" dirty="0"/>
              <a:t>Est –il important de souligner qu’il n’y a pas dans la décision stratégique de modèle mathématique formalisé, comme le montre le schéma suivant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87624" y="2713484"/>
            <a:ext cx="6524625" cy="1647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063973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54</a:t>
            </a:fld>
            <a:endParaRPr lang="fr-FR"/>
          </a:p>
        </p:txBody>
      </p:sp>
      <p:sp>
        <p:nvSpPr>
          <p:cNvPr id="5" name="Rectangle 4"/>
          <p:cNvSpPr/>
          <p:nvPr/>
        </p:nvSpPr>
        <p:spPr>
          <a:xfrm>
            <a:off x="395536" y="604341"/>
            <a:ext cx="8424936" cy="3693319"/>
          </a:xfrm>
          <a:prstGeom prst="rect">
            <a:avLst/>
          </a:prstGeom>
        </p:spPr>
        <p:txBody>
          <a:bodyPr wrap="square">
            <a:spAutoFit/>
          </a:bodyPr>
          <a:lstStyle/>
          <a:p>
            <a:pPr algn="just"/>
            <a:r>
              <a:rPr lang="fr-FR" dirty="0"/>
              <a:t>Le stratège voit donc son organisation comme une force potentielle qui lui appartient de mobiliser autour de projet porteur d’avenir, il procède à des investissements spécifiques que le gestionnaire n’approuvera pas nécessairement.</a:t>
            </a:r>
          </a:p>
          <a:p>
            <a:pPr algn="just"/>
            <a:r>
              <a:rPr lang="fr-FR" dirty="0"/>
              <a:t>Certes, des contraintes existent dans l’environnement, les faiblesses propres à l’organisation, mais le stratège ne fait pas une condition de sa démarche, les manœuvres stratégiques auront donc deux objectifs :</a:t>
            </a:r>
          </a:p>
          <a:p>
            <a:pPr lvl="0" algn="just"/>
            <a:r>
              <a:rPr lang="fr-FR" dirty="0"/>
              <a:t>Surmonter les contraintes et les obstacles de l’environnement, améliorer la compétitivité de l’organisation en adoptant le potentiel interne tant pour une efficacité de l’environnement que pour le renforcement de son efficacité (meilleur service au moindre coût).</a:t>
            </a:r>
          </a:p>
          <a:p>
            <a:pPr lvl="0" algn="just"/>
            <a:r>
              <a:rPr lang="fr-FR" dirty="0"/>
              <a:t>Faire d’une faiblesse sa propre force ; pourquoi ne pas profiter à son propre compte des turbulences de l’environnement.</a:t>
            </a:r>
          </a:p>
        </p:txBody>
      </p:sp>
    </p:spTree>
    <p:extLst>
      <p:ext uri="{BB962C8B-B14F-4D97-AF65-F5344CB8AC3E}">
        <p14:creationId xmlns:p14="http://schemas.microsoft.com/office/powerpoint/2010/main" xmlns="" val="37249510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55</a:t>
            </a:fld>
            <a:endParaRPr lang="fr-FR"/>
          </a:p>
        </p:txBody>
      </p:sp>
      <p:sp>
        <p:nvSpPr>
          <p:cNvPr id="5" name="Rectangle 4"/>
          <p:cNvSpPr/>
          <p:nvPr/>
        </p:nvSpPr>
        <p:spPr>
          <a:xfrm>
            <a:off x="251520" y="337220"/>
            <a:ext cx="8568952" cy="2308324"/>
          </a:xfrm>
          <a:prstGeom prst="rect">
            <a:avLst/>
          </a:prstGeom>
        </p:spPr>
        <p:txBody>
          <a:bodyPr wrap="square">
            <a:spAutoFit/>
          </a:bodyPr>
          <a:lstStyle/>
          <a:p>
            <a:pPr algn="just"/>
            <a:r>
              <a:rPr lang="fr-FR" b="1" dirty="0"/>
              <a:t>On aura compris que l’attitude d’esprit de stratège est </a:t>
            </a:r>
            <a:r>
              <a:rPr lang="fr-FR" b="1" dirty="0" err="1"/>
              <a:t>antigestionnaire</a:t>
            </a:r>
            <a:r>
              <a:rPr lang="fr-FR" b="1" dirty="0"/>
              <a:t> au sens ou le rôle de gestionnaire est d’appliquer une stratégie en minimisant les risques par l’adoption des procédures et des procédés programmés.</a:t>
            </a:r>
          </a:p>
          <a:p>
            <a:pPr algn="just"/>
            <a:r>
              <a:rPr lang="fr-FR" dirty="0"/>
              <a:t>Toutefois ses attitudes d’esprit sont complémentaires, en d’autre terme une définie une stratégie il convient de la mettre en œuvre et le gestionnaire va monopoliser la parole. C’est pour cela il faut planifier la mise en œuvre des décisions stratégiques, lesquelles sont mouvantes et adaptatives, la cohérence à atteindre peut se résumer dans le schéma suivant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6471" y="2641476"/>
            <a:ext cx="7639050" cy="2514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269940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44802380-9B25-4AD7-8E7A-E60E8B2C67E5}" type="slidenum">
              <a:rPr lang="fr-FR" smtClean="0"/>
              <a:pPr/>
              <a:t>56</a:t>
            </a:fld>
            <a:endParaRPr lang="fr-FR"/>
          </a:p>
        </p:txBody>
      </p:sp>
      <p:sp>
        <p:nvSpPr>
          <p:cNvPr id="5" name="Rectangle 4"/>
          <p:cNvSpPr/>
          <p:nvPr/>
        </p:nvSpPr>
        <p:spPr>
          <a:xfrm>
            <a:off x="251520" y="104928"/>
            <a:ext cx="8496944" cy="5416868"/>
          </a:xfrm>
          <a:prstGeom prst="rect">
            <a:avLst/>
          </a:prstGeom>
        </p:spPr>
        <p:txBody>
          <a:bodyPr wrap="square">
            <a:spAutoFit/>
          </a:bodyPr>
          <a:lstStyle/>
          <a:p>
            <a:pPr algn="just"/>
            <a:r>
              <a:rPr lang="fr-FR" sz="2800" b="1" dirty="0" smtClean="0">
                <a:solidFill>
                  <a:srgbClr val="C00000"/>
                </a:solidFill>
              </a:rPr>
              <a:t>IV- </a:t>
            </a:r>
            <a:r>
              <a:rPr lang="fr-FR" sz="2800" b="1" dirty="0">
                <a:solidFill>
                  <a:srgbClr val="C00000"/>
                </a:solidFill>
              </a:rPr>
              <a:t>La fixation des buts de </a:t>
            </a:r>
            <a:r>
              <a:rPr lang="fr-FR" sz="2800" b="1" dirty="0" smtClean="0">
                <a:solidFill>
                  <a:srgbClr val="C00000"/>
                </a:solidFill>
              </a:rPr>
              <a:t>l’entreprise</a:t>
            </a:r>
          </a:p>
          <a:p>
            <a:pPr algn="just"/>
            <a:endParaRPr lang="fr-FR" sz="1200" dirty="0">
              <a:solidFill>
                <a:srgbClr val="C00000"/>
              </a:solidFill>
            </a:endParaRPr>
          </a:p>
          <a:p>
            <a:pPr algn="just"/>
            <a:r>
              <a:rPr lang="fr-FR" dirty="0"/>
              <a:t>Les buts sont ce que on propose d’atteindre, c’est un dessein, c’est une fin, un objectif, une aspiration.</a:t>
            </a:r>
          </a:p>
          <a:p>
            <a:pPr algn="just"/>
            <a:r>
              <a:rPr lang="fr-FR" dirty="0"/>
              <a:t>La détermination des buts s’attache dans la plupart des cas à des enjeux sociaux et politiques. Dans ce cadre il faut distinguer trois niveaux :</a:t>
            </a:r>
          </a:p>
          <a:p>
            <a:pPr lvl="0" algn="just"/>
            <a:r>
              <a:rPr lang="fr-FR" dirty="0"/>
              <a:t>Au stade le plus élevé, on considère l’entreprise comme une entité sociale, elle fait partie d’un système sociologique dans lequel elle joue un rôle particulier où elle exerce des responsabilités vis à vis du public, de la collectivité ou de la nation.</a:t>
            </a:r>
          </a:p>
          <a:p>
            <a:pPr lvl="0" algn="just"/>
            <a:r>
              <a:rPr lang="fr-FR" dirty="0"/>
              <a:t>Au stade intermédiaire, elle est considérée comme une organisation. Les théories de l’organisation montrent qu’une entreprise peut avoir des buts en tant que tel de seul fait qu’elle joue un rôle dans le système sociale par rapport à d’autres organisations sociales : Association, famille, partie politique, syndicats, collectivités publiques…</a:t>
            </a:r>
          </a:p>
          <a:p>
            <a:pPr lvl="0" algn="just"/>
            <a:r>
              <a:rPr lang="fr-FR" dirty="0"/>
              <a:t>Au stade ultime, on considère une organisation comme un ensemble d’acteurs qui opèrent au sein d’un système entreprise, dans ces conditions les buts seront négociés entre les acteurs, mais définis par les décideurs ; propriétaires dirigeants.</a:t>
            </a:r>
          </a:p>
        </p:txBody>
      </p:sp>
    </p:spTree>
    <p:extLst>
      <p:ext uri="{BB962C8B-B14F-4D97-AF65-F5344CB8AC3E}">
        <p14:creationId xmlns:p14="http://schemas.microsoft.com/office/powerpoint/2010/main" xmlns="" val="3013414174"/>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57</a:t>
            </a:fld>
            <a:endParaRPr lang="fr-FR"/>
          </a:p>
        </p:txBody>
      </p:sp>
      <p:sp>
        <p:nvSpPr>
          <p:cNvPr id="5" name="Rectangle 4"/>
          <p:cNvSpPr/>
          <p:nvPr/>
        </p:nvSpPr>
        <p:spPr>
          <a:xfrm>
            <a:off x="323528" y="409228"/>
            <a:ext cx="8640960" cy="923330"/>
          </a:xfrm>
          <a:prstGeom prst="rect">
            <a:avLst/>
          </a:prstGeom>
        </p:spPr>
        <p:txBody>
          <a:bodyPr wrap="square">
            <a:spAutoFit/>
          </a:bodyPr>
          <a:lstStyle/>
          <a:p>
            <a:r>
              <a:rPr lang="fr-FR" dirty="0"/>
              <a:t>On voit donc qu’il s’agit de trois problèmes différents, afin de clarifier notre exposé nous proposons les niveaux et les buts que nous entendons privilégiés dans le tableau suivant :</a:t>
            </a:r>
          </a:p>
        </p:txBody>
      </p:sp>
      <p:graphicFrame>
        <p:nvGraphicFramePr>
          <p:cNvPr id="6" name="Tableau 5"/>
          <p:cNvGraphicFramePr>
            <a:graphicFrameLocks noGrp="1"/>
          </p:cNvGraphicFramePr>
          <p:nvPr>
            <p:extLst>
              <p:ext uri="{D42A27DB-BD31-4B8C-83A1-F6EECF244321}">
                <p14:modId xmlns:p14="http://schemas.microsoft.com/office/powerpoint/2010/main" xmlns="" val="1836157221"/>
              </p:ext>
            </p:extLst>
          </p:nvPr>
        </p:nvGraphicFramePr>
        <p:xfrm>
          <a:off x="395536" y="1345332"/>
          <a:ext cx="8352928" cy="3864695"/>
        </p:xfrm>
        <a:graphic>
          <a:graphicData uri="http://schemas.openxmlformats.org/drawingml/2006/table">
            <a:tbl>
              <a:tblPr>
                <a:tableStyleId>{5C22544A-7EE6-4342-B048-85BDC9FD1C3A}</a:tableStyleId>
              </a:tblPr>
              <a:tblGrid>
                <a:gridCol w="1368152"/>
                <a:gridCol w="2952328"/>
                <a:gridCol w="4032448"/>
              </a:tblGrid>
              <a:tr h="485987">
                <a:tc>
                  <a:txBody>
                    <a:bodyPr/>
                    <a:lstStyle/>
                    <a:p>
                      <a:pPr marL="0" indent="0" algn="ctr">
                        <a:lnSpc>
                          <a:spcPct val="115000"/>
                        </a:lnSpc>
                        <a:spcAft>
                          <a:spcPts val="0"/>
                        </a:spcAft>
                      </a:pPr>
                      <a:r>
                        <a:rPr lang="fr-FR" sz="1800" b="1" dirty="0">
                          <a:solidFill>
                            <a:srgbClr val="C00000"/>
                          </a:solidFill>
                          <a:effectLst/>
                        </a:rPr>
                        <a:t>Niveau d’analyse</a:t>
                      </a:r>
                      <a:endParaRPr lang="fr-FR" sz="1800" b="1" dirty="0">
                        <a:solidFill>
                          <a:srgbClr val="C00000"/>
                        </a:solidFill>
                        <a:effectLst/>
                        <a:latin typeface="Times New Roman"/>
                        <a:ea typeface="Times New Roman"/>
                      </a:endParaRPr>
                    </a:p>
                  </a:txBody>
                  <a:tcPr marL="44021" marR="440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683895" algn="ctr">
                        <a:lnSpc>
                          <a:spcPct val="115000"/>
                        </a:lnSpc>
                        <a:spcAft>
                          <a:spcPts val="0"/>
                        </a:spcAft>
                      </a:pPr>
                      <a:r>
                        <a:rPr lang="fr-FR" sz="1800" b="1" dirty="0">
                          <a:solidFill>
                            <a:srgbClr val="C00000"/>
                          </a:solidFill>
                          <a:effectLst/>
                        </a:rPr>
                        <a:t>Objectifs</a:t>
                      </a:r>
                      <a:endParaRPr lang="fr-FR" sz="1800" b="1" dirty="0">
                        <a:solidFill>
                          <a:srgbClr val="C00000"/>
                        </a:solidFill>
                        <a:effectLst/>
                        <a:latin typeface="Times New Roman"/>
                        <a:ea typeface="Times New Roman"/>
                      </a:endParaRPr>
                    </a:p>
                  </a:txBody>
                  <a:tcPr marL="44021" marR="440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683895" algn="ctr">
                        <a:lnSpc>
                          <a:spcPct val="115000"/>
                        </a:lnSpc>
                        <a:spcAft>
                          <a:spcPts val="0"/>
                        </a:spcAft>
                      </a:pPr>
                      <a:r>
                        <a:rPr lang="fr-FR" sz="1800" b="1" dirty="0">
                          <a:solidFill>
                            <a:srgbClr val="C00000"/>
                          </a:solidFill>
                          <a:effectLst/>
                        </a:rPr>
                        <a:t>Buts intermédiaires</a:t>
                      </a:r>
                      <a:endParaRPr lang="fr-FR" sz="1800" b="1" dirty="0">
                        <a:solidFill>
                          <a:srgbClr val="C00000"/>
                        </a:solidFill>
                        <a:effectLst/>
                        <a:latin typeface="Times New Roman"/>
                        <a:ea typeface="Times New Roman"/>
                      </a:endParaRPr>
                    </a:p>
                  </a:txBody>
                  <a:tcPr marL="44021" marR="440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7960">
                <a:tc>
                  <a:txBody>
                    <a:bodyPr/>
                    <a:lstStyle/>
                    <a:p>
                      <a:pPr marL="0" indent="0" algn="l">
                        <a:lnSpc>
                          <a:spcPct val="115000"/>
                        </a:lnSpc>
                        <a:spcAft>
                          <a:spcPts val="0"/>
                        </a:spcAft>
                      </a:pPr>
                      <a:r>
                        <a:rPr lang="fr-FR" sz="1600" dirty="0">
                          <a:effectLst/>
                        </a:rPr>
                        <a:t>Système social</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ct val="115000"/>
                        </a:lnSpc>
                        <a:spcAft>
                          <a:spcPts val="0"/>
                        </a:spcAft>
                      </a:pPr>
                      <a:r>
                        <a:rPr lang="fr-FR" sz="1600" dirty="0">
                          <a:effectLst/>
                        </a:rPr>
                        <a:t>Rôle de l’entreprise comme institution sociale</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ct val="115000"/>
                        </a:lnSpc>
                        <a:spcAft>
                          <a:spcPts val="0"/>
                        </a:spcAft>
                      </a:pPr>
                      <a:r>
                        <a:rPr lang="fr-FR" sz="1600" dirty="0">
                          <a:effectLst/>
                        </a:rPr>
                        <a:t>Contribution au bien être collectif par la production et la répartition des richesses et par la diffusion de progrès technique, économique </a:t>
                      </a:r>
                      <a:r>
                        <a:rPr lang="fr-FR" sz="1600" dirty="0" smtClean="0">
                          <a:effectLst/>
                        </a:rPr>
                        <a:t>et </a:t>
                      </a:r>
                      <a:r>
                        <a:rPr lang="fr-FR" sz="1600" dirty="0">
                          <a:effectLst/>
                        </a:rPr>
                        <a:t>social </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5987">
                <a:tc>
                  <a:txBody>
                    <a:bodyPr/>
                    <a:lstStyle/>
                    <a:p>
                      <a:pPr marL="0" indent="0" algn="l">
                        <a:lnSpc>
                          <a:spcPct val="115000"/>
                        </a:lnSpc>
                        <a:spcAft>
                          <a:spcPts val="0"/>
                        </a:spcAft>
                      </a:pPr>
                      <a:r>
                        <a:rPr lang="fr-FR" sz="1600" dirty="0">
                          <a:effectLst/>
                        </a:rPr>
                        <a:t>Système productif</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ct val="115000"/>
                        </a:lnSpc>
                        <a:spcAft>
                          <a:spcPts val="0"/>
                        </a:spcAft>
                      </a:pPr>
                      <a:r>
                        <a:rPr lang="fr-FR" sz="1600" dirty="0">
                          <a:effectLst/>
                        </a:rPr>
                        <a:t>Logique d’action des acteurs au sein du système </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ct val="115000"/>
                        </a:lnSpc>
                        <a:spcAft>
                          <a:spcPts val="0"/>
                        </a:spcAft>
                      </a:pPr>
                      <a:r>
                        <a:rPr lang="fr-FR" sz="1600" dirty="0">
                          <a:effectLst/>
                        </a:rPr>
                        <a:t>3 logiques : efficience, finalisation et régulation</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4967">
                <a:tc>
                  <a:txBody>
                    <a:bodyPr/>
                    <a:lstStyle/>
                    <a:p>
                      <a:pPr marL="0" indent="0" algn="l">
                        <a:lnSpc>
                          <a:spcPct val="115000"/>
                        </a:lnSpc>
                        <a:spcAft>
                          <a:spcPts val="0"/>
                        </a:spcAft>
                      </a:pPr>
                      <a:r>
                        <a:rPr lang="fr-FR" sz="1600" dirty="0">
                          <a:effectLst/>
                        </a:rPr>
                        <a:t>Système de gestion</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ct val="115000"/>
                        </a:lnSpc>
                        <a:spcAft>
                          <a:spcPts val="0"/>
                        </a:spcAft>
                      </a:pPr>
                      <a:r>
                        <a:rPr lang="fr-FR" sz="1600" dirty="0">
                          <a:effectLst/>
                        </a:rPr>
                        <a:t>Logique de comportement décisionnel au sein de l’organisation (le décideur étant un membre de l’entreprise)</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lnSpc>
                          <a:spcPct val="115000"/>
                        </a:lnSpc>
                        <a:spcAft>
                          <a:spcPts val="0"/>
                        </a:spcAft>
                      </a:pPr>
                      <a:r>
                        <a:rPr lang="fr-FR" sz="1600" dirty="0">
                          <a:effectLst/>
                        </a:rPr>
                        <a:t>Trois grandes logiques : indépendance, pérennisation et puissance. </a:t>
                      </a:r>
                      <a:endParaRPr lang="fr-FR" sz="1600" dirty="0">
                        <a:effectLst/>
                        <a:latin typeface="Times New Roman"/>
                        <a:ea typeface="Times New Roman"/>
                      </a:endParaRPr>
                    </a:p>
                  </a:txBody>
                  <a:tcPr marL="44021" marR="440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40512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58</a:t>
            </a:fld>
            <a:endParaRPr lang="fr-FR"/>
          </a:p>
        </p:txBody>
      </p:sp>
      <p:sp>
        <p:nvSpPr>
          <p:cNvPr id="5" name="Rectangle 4"/>
          <p:cNvSpPr/>
          <p:nvPr/>
        </p:nvSpPr>
        <p:spPr>
          <a:xfrm>
            <a:off x="443035" y="309750"/>
            <a:ext cx="6534472" cy="369332"/>
          </a:xfrm>
          <a:prstGeom prst="rect">
            <a:avLst/>
          </a:prstGeom>
        </p:spPr>
        <p:txBody>
          <a:bodyPr wrap="square">
            <a:spAutoFit/>
          </a:bodyPr>
          <a:lstStyle/>
          <a:p>
            <a:r>
              <a:rPr lang="fr-FR" dirty="0"/>
              <a:t>Ces trois niveaux d’analyse seront examinés dans ce chapitre.</a:t>
            </a:r>
          </a:p>
        </p:txBody>
      </p:sp>
      <p:sp>
        <p:nvSpPr>
          <p:cNvPr id="6" name="Rectangle 5"/>
          <p:cNvSpPr/>
          <p:nvPr/>
        </p:nvSpPr>
        <p:spPr>
          <a:xfrm>
            <a:off x="539552" y="841276"/>
            <a:ext cx="7992888" cy="4093428"/>
          </a:xfrm>
          <a:prstGeom prst="rect">
            <a:avLst/>
          </a:prstGeom>
        </p:spPr>
        <p:txBody>
          <a:bodyPr wrap="square">
            <a:spAutoFit/>
          </a:bodyPr>
          <a:lstStyle/>
          <a:p>
            <a:pPr algn="just"/>
            <a:r>
              <a:rPr lang="fr-FR" sz="2400" b="1" dirty="0">
                <a:solidFill>
                  <a:srgbClr val="C00000"/>
                </a:solidFill>
              </a:rPr>
              <a:t>A- Les buts comme finalité </a:t>
            </a:r>
            <a:r>
              <a:rPr lang="fr-FR" sz="2400" b="1" dirty="0" smtClean="0">
                <a:solidFill>
                  <a:srgbClr val="C00000"/>
                </a:solidFill>
              </a:rPr>
              <a:t>sociale</a:t>
            </a:r>
          </a:p>
          <a:p>
            <a:pPr algn="just"/>
            <a:endParaRPr lang="fr-FR" sz="2000" dirty="0">
              <a:solidFill>
                <a:srgbClr val="C00000"/>
              </a:solidFill>
            </a:endParaRPr>
          </a:p>
          <a:p>
            <a:pPr algn="just"/>
            <a:r>
              <a:rPr lang="fr-FR" dirty="0"/>
              <a:t>Dans le système pur de capitalisme trois piliers viennent étaler les buts </a:t>
            </a:r>
            <a:r>
              <a:rPr lang="fr-FR" dirty="0" smtClean="0"/>
              <a:t>:</a:t>
            </a:r>
          </a:p>
          <a:p>
            <a:pPr algn="just"/>
            <a:endParaRPr lang="fr-FR" dirty="0">
              <a:solidFill>
                <a:srgbClr val="00B050"/>
              </a:solidFill>
            </a:endParaRPr>
          </a:p>
          <a:p>
            <a:pPr algn="just"/>
            <a:r>
              <a:rPr lang="fr-FR" b="1" dirty="0">
                <a:solidFill>
                  <a:srgbClr val="00B050"/>
                </a:solidFill>
              </a:rPr>
              <a:t>1- Les techniques utilisées sont </a:t>
            </a:r>
            <a:r>
              <a:rPr lang="fr-FR" b="1" dirty="0" smtClean="0">
                <a:solidFill>
                  <a:srgbClr val="00B050"/>
                </a:solidFill>
              </a:rPr>
              <a:t>progressistes</a:t>
            </a:r>
          </a:p>
          <a:p>
            <a:pPr algn="just"/>
            <a:endParaRPr lang="fr-FR" dirty="0"/>
          </a:p>
          <a:p>
            <a:pPr algn="just"/>
            <a:r>
              <a:rPr lang="fr-FR" dirty="0"/>
              <a:t>Le progrès technique est source de progrès économique en renforçant la compétitivité de l’entreprise et de progrès social. </a:t>
            </a:r>
          </a:p>
          <a:p>
            <a:pPr algn="just"/>
            <a:r>
              <a:rPr lang="fr-FR" dirty="0"/>
              <a:t>En multipliant les sources de satisfaction pour les consommateurs, ces techniques du capitalisme sont :</a:t>
            </a:r>
          </a:p>
          <a:p>
            <a:pPr algn="just"/>
            <a:r>
              <a:rPr lang="fr-FR" dirty="0"/>
              <a:t>- la division du travail, la concentration des moyens de production au sein de l’entreprise, le recours à des machines de plus en plus performantes qui économisent le travail de l’homme et exploitent de façon de plus en plus efficace les énergies.</a:t>
            </a:r>
          </a:p>
        </p:txBody>
      </p:sp>
    </p:spTree>
    <p:extLst>
      <p:ext uri="{BB962C8B-B14F-4D97-AF65-F5344CB8AC3E}">
        <p14:creationId xmlns:p14="http://schemas.microsoft.com/office/powerpoint/2010/main" xmlns="" val="378503665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59</a:t>
            </a:fld>
            <a:endParaRPr lang="fr-FR"/>
          </a:p>
        </p:txBody>
      </p:sp>
      <p:sp>
        <p:nvSpPr>
          <p:cNvPr id="5" name="Rectangle 4"/>
          <p:cNvSpPr/>
          <p:nvPr/>
        </p:nvSpPr>
        <p:spPr>
          <a:xfrm>
            <a:off x="395536" y="872341"/>
            <a:ext cx="8352928" cy="2862322"/>
          </a:xfrm>
          <a:prstGeom prst="rect">
            <a:avLst/>
          </a:prstGeom>
        </p:spPr>
        <p:txBody>
          <a:bodyPr wrap="square">
            <a:spAutoFit/>
          </a:bodyPr>
          <a:lstStyle/>
          <a:p>
            <a:pPr algn="just"/>
            <a:r>
              <a:rPr lang="fr-FR" b="1" dirty="0">
                <a:solidFill>
                  <a:srgbClr val="00B050"/>
                </a:solidFill>
              </a:rPr>
              <a:t>2- Les mentalités sont centrées sur la recherche de l’utilité individuelle et la recherche de la satisfaction des besoins de plus en plus </a:t>
            </a:r>
            <a:r>
              <a:rPr lang="fr-FR" b="1" dirty="0" smtClean="0">
                <a:solidFill>
                  <a:srgbClr val="00B050"/>
                </a:solidFill>
              </a:rPr>
              <a:t>sophistiqués</a:t>
            </a:r>
          </a:p>
          <a:p>
            <a:pPr algn="just"/>
            <a:r>
              <a:rPr lang="fr-FR" b="1" dirty="0" smtClean="0">
                <a:solidFill>
                  <a:srgbClr val="00B050"/>
                </a:solidFill>
              </a:rPr>
              <a:t> </a:t>
            </a:r>
            <a:endParaRPr lang="fr-FR" dirty="0">
              <a:solidFill>
                <a:srgbClr val="00B050"/>
              </a:solidFill>
            </a:endParaRPr>
          </a:p>
          <a:p>
            <a:pPr algn="just"/>
            <a:r>
              <a:rPr lang="fr-FR" dirty="0"/>
              <a:t>Ces besoins sont :</a:t>
            </a:r>
          </a:p>
          <a:p>
            <a:pPr lvl="0" algn="just"/>
            <a:r>
              <a:rPr lang="fr-FR" dirty="0"/>
              <a:t>Besoins individuels primaire : se nourrir, se vêtir, se loger</a:t>
            </a:r>
          </a:p>
          <a:p>
            <a:pPr lvl="0" algn="just"/>
            <a:r>
              <a:rPr lang="fr-FR" dirty="0"/>
              <a:t>Besoins sociaux : vivre en communauté</a:t>
            </a:r>
          </a:p>
          <a:p>
            <a:pPr lvl="0" algn="just"/>
            <a:r>
              <a:rPr lang="fr-FR" dirty="0"/>
              <a:t>Besoins supérieurs sociaux : progresser dans la société, accomplissement de soi.</a:t>
            </a:r>
          </a:p>
          <a:p>
            <a:pPr algn="just"/>
            <a:r>
              <a:rPr lang="fr-FR" dirty="0"/>
              <a:t>On peut traduire ces aspirations autrement dit en disant que l’individu va chercher à obtenir le maximum de satisfaction avec le moindre coût.</a:t>
            </a:r>
          </a:p>
        </p:txBody>
      </p:sp>
    </p:spTree>
    <p:extLst>
      <p:ext uri="{BB962C8B-B14F-4D97-AF65-F5344CB8AC3E}">
        <p14:creationId xmlns:p14="http://schemas.microsoft.com/office/powerpoint/2010/main" xmlns="" val="111086154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E5FB2B-9A22-42D6-BF2F-74F9DA991758}"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a:t>
            </a:fld>
            <a:endParaRPr lang="fr-FR"/>
          </a:p>
        </p:txBody>
      </p:sp>
      <p:sp>
        <p:nvSpPr>
          <p:cNvPr id="5" name="Rectangle 4"/>
          <p:cNvSpPr/>
          <p:nvPr/>
        </p:nvSpPr>
        <p:spPr>
          <a:xfrm>
            <a:off x="611560" y="553244"/>
            <a:ext cx="7920880" cy="4524315"/>
          </a:xfrm>
          <a:prstGeom prst="rect">
            <a:avLst/>
          </a:prstGeom>
        </p:spPr>
        <p:txBody>
          <a:bodyPr wrap="square">
            <a:spAutoFit/>
          </a:bodyPr>
          <a:lstStyle/>
          <a:p>
            <a:r>
              <a:rPr lang="fr-FR" b="1" dirty="0">
                <a:solidFill>
                  <a:srgbClr val="C00000"/>
                </a:solidFill>
              </a:rPr>
              <a:t>Efficacité</a:t>
            </a:r>
            <a:r>
              <a:rPr lang="fr-FR" dirty="0">
                <a:solidFill>
                  <a:srgbClr val="C00000"/>
                </a:solidFill>
              </a:rPr>
              <a:t>-</a:t>
            </a:r>
            <a:r>
              <a:rPr lang="fr-FR" dirty="0"/>
              <a:t> Mesure se référant au fait d'effectuer les tâches qui s’imposent, d’atteindre des objectifs,</a:t>
            </a:r>
          </a:p>
          <a:p>
            <a:pPr algn="just"/>
            <a:r>
              <a:rPr lang="fr-FR" dirty="0"/>
              <a:t>Bien que de sens distincts, les concepts de performance et d'efficacité sont interdépendants. Par exemple, il est plus aisé d'être efficace en faisant fi des performances : c'est ainsi que Hewlett-Packard a pu mettre au point des toners plus élaborés et résistants pour imprimantes laser en ne tenant pas compte des coûts de main-d'œuvre et matériels. De la même façon, certains services publics ont à maintes reprises essuyé le reproche d'être assez efficaces mais absolument pas rentables, en atteignant des objectifs certes, mais à des coûts exorbitants. Conclusion : un management digne de ce nom doit permettre de parvenir à ses fins (efficacité), mais d'une façon rentable (performance</a:t>
            </a:r>
            <a:r>
              <a:rPr lang="fr-FR" dirty="0" smtClean="0"/>
              <a:t>).</a:t>
            </a:r>
          </a:p>
          <a:p>
            <a:endParaRPr lang="fr-FR" dirty="0"/>
          </a:p>
          <a:p>
            <a:pPr algn="just"/>
            <a:r>
              <a:rPr lang="fr-FR" b="1" dirty="0">
                <a:solidFill>
                  <a:srgbClr val="C00000"/>
                </a:solidFill>
              </a:rPr>
              <a:t>Planification-</a:t>
            </a:r>
            <a:r>
              <a:rPr lang="fr-FR" dirty="0">
                <a:solidFill>
                  <a:srgbClr val="C00000"/>
                </a:solidFill>
              </a:rPr>
              <a:t> </a:t>
            </a:r>
            <a:r>
              <a:rPr lang="fr-FR" dirty="0"/>
              <a:t>phase de processus de management englobant la définition d’objectifs, l’élaboration d’une stratégie et le développement de plans pour coordonner les activités.</a:t>
            </a:r>
          </a:p>
        </p:txBody>
      </p:sp>
    </p:spTree>
    <p:extLst>
      <p:ext uri="{BB962C8B-B14F-4D97-AF65-F5344CB8AC3E}">
        <p14:creationId xmlns:p14="http://schemas.microsoft.com/office/powerpoint/2010/main" xmlns="" val="2812757636"/>
      </p:ext>
    </p:extLst>
  </p:cSld>
  <p:clrMapOvr>
    <a:masterClrMapping/>
  </p:clrMapOvr>
  <p:transition spd="slow">
    <p:pull/>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60</a:t>
            </a:fld>
            <a:endParaRPr lang="fr-FR"/>
          </a:p>
        </p:txBody>
      </p:sp>
      <p:sp>
        <p:nvSpPr>
          <p:cNvPr id="5" name="Rectangle 4"/>
          <p:cNvSpPr/>
          <p:nvPr/>
        </p:nvSpPr>
        <p:spPr>
          <a:xfrm>
            <a:off x="251520" y="676349"/>
            <a:ext cx="8568952" cy="3693319"/>
          </a:xfrm>
          <a:prstGeom prst="rect">
            <a:avLst/>
          </a:prstGeom>
        </p:spPr>
        <p:txBody>
          <a:bodyPr wrap="square">
            <a:spAutoFit/>
          </a:bodyPr>
          <a:lstStyle/>
          <a:p>
            <a:pPr algn="just"/>
            <a:r>
              <a:rPr lang="fr-FR" dirty="0"/>
              <a:t>En demeurant sous la pression d’effets économiques, politiques et sociaux, la théorie économique du capitalisme à montré le rôle assigné à l’entreprise et à ses membres :</a:t>
            </a:r>
          </a:p>
          <a:p>
            <a:pPr lvl="0" algn="just"/>
            <a:r>
              <a:rPr lang="fr-FR" dirty="0"/>
              <a:t>Tout d’abord l’entreprise existe, sa mission est d’exécuter les ordres de marché, elle combine les facteurs de production et produit de l’information.</a:t>
            </a:r>
          </a:p>
          <a:p>
            <a:pPr lvl="0" algn="just"/>
            <a:r>
              <a:rPr lang="fr-FR" dirty="0"/>
              <a:t>En second lieu, l’entrepreneur existe, il organise la production, innove, crée  de nouveaux produits et de nouvelles façon de produire.</a:t>
            </a:r>
          </a:p>
          <a:p>
            <a:pPr lvl="0" algn="just"/>
            <a:r>
              <a:rPr lang="fr-FR" dirty="0"/>
              <a:t>En troisième lieu la concurrence est un ensemble de relations qui va évoluer entre le conflit, la collusion et la coopération.</a:t>
            </a:r>
          </a:p>
          <a:p>
            <a:pPr algn="just"/>
            <a:r>
              <a:rPr lang="fr-FR" dirty="0"/>
              <a:t>En fait, les entrepreneurs si on les laisse faire cherchent à s’entendre pour s’aménager un environnement de tranquillité : ils élèveront les barrières à l’entrée, augmenteront les prix et restreindront les quantités de production pour étendre le goût de consommateur. </a:t>
            </a:r>
          </a:p>
        </p:txBody>
      </p:sp>
    </p:spTree>
    <p:extLst>
      <p:ext uri="{BB962C8B-B14F-4D97-AF65-F5344CB8AC3E}">
        <p14:creationId xmlns:p14="http://schemas.microsoft.com/office/powerpoint/2010/main" xmlns="" val="3794035305"/>
      </p:ext>
    </p:extLst>
  </p:cSld>
  <p:clrMapOvr>
    <a:masterClrMapping/>
  </p:clrMapOvr>
  <p:transition spd="slow">
    <p:push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61</a:t>
            </a:fld>
            <a:endParaRPr lang="fr-FR"/>
          </a:p>
        </p:txBody>
      </p:sp>
      <p:sp>
        <p:nvSpPr>
          <p:cNvPr id="5" name="Rectangle 4"/>
          <p:cNvSpPr/>
          <p:nvPr/>
        </p:nvSpPr>
        <p:spPr>
          <a:xfrm>
            <a:off x="539552" y="1201316"/>
            <a:ext cx="7992888" cy="2123658"/>
          </a:xfrm>
          <a:prstGeom prst="rect">
            <a:avLst/>
          </a:prstGeom>
        </p:spPr>
        <p:txBody>
          <a:bodyPr wrap="square">
            <a:spAutoFit/>
          </a:bodyPr>
          <a:lstStyle/>
          <a:p>
            <a:pPr algn="just"/>
            <a:r>
              <a:rPr lang="fr-FR" sz="2400" b="1" dirty="0">
                <a:solidFill>
                  <a:srgbClr val="C00000"/>
                </a:solidFill>
              </a:rPr>
              <a:t>B- Les buts comme logique </a:t>
            </a:r>
            <a:r>
              <a:rPr lang="fr-FR" sz="2400" b="1" dirty="0" smtClean="0">
                <a:solidFill>
                  <a:srgbClr val="C00000"/>
                </a:solidFill>
              </a:rPr>
              <a:t>d’action</a:t>
            </a:r>
          </a:p>
          <a:p>
            <a:pPr algn="just"/>
            <a:endParaRPr lang="fr-FR" dirty="0"/>
          </a:p>
          <a:p>
            <a:pPr algn="just"/>
            <a:r>
              <a:rPr lang="fr-FR" dirty="0"/>
              <a:t>Au niveau du système social, l’entreprise apparaît comme une entité économique ayant sa finalité propre et qui se trouve en relation étroite avec les autres entités.</a:t>
            </a:r>
          </a:p>
          <a:p>
            <a:pPr algn="just"/>
            <a:r>
              <a:rPr lang="fr-FR" dirty="0"/>
              <a:t>Les actions qu’elle va mener seront dés lors soumises à une certaine logique conformément aux buts qu’elle s’est fixée.</a:t>
            </a:r>
          </a:p>
        </p:txBody>
      </p:sp>
    </p:spTree>
    <p:extLst>
      <p:ext uri="{BB962C8B-B14F-4D97-AF65-F5344CB8AC3E}">
        <p14:creationId xmlns:p14="http://schemas.microsoft.com/office/powerpoint/2010/main" xmlns="" val="201122705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62</a:t>
            </a:fld>
            <a:endParaRPr lang="fr-FR"/>
          </a:p>
        </p:txBody>
      </p:sp>
      <p:sp>
        <p:nvSpPr>
          <p:cNvPr id="5" name="Rectangle 4"/>
          <p:cNvSpPr/>
          <p:nvPr/>
        </p:nvSpPr>
        <p:spPr>
          <a:xfrm>
            <a:off x="251520" y="288434"/>
            <a:ext cx="8640960" cy="4801314"/>
          </a:xfrm>
          <a:prstGeom prst="rect">
            <a:avLst/>
          </a:prstGeom>
        </p:spPr>
        <p:txBody>
          <a:bodyPr wrap="square">
            <a:spAutoFit/>
          </a:bodyPr>
          <a:lstStyle/>
          <a:p>
            <a:pPr algn="just"/>
            <a:r>
              <a:rPr lang="fr-FR" sz="2000" b="1" dirty="0">
                <a:solidFill>
                  <a:srgbClr val="C00000"/>
                </a:solidFill>
              </a:rPr>
              <a:t>1- la logique d’efficience</a:t>
            </a:r>
            <a:endParaRPr lang="fr-FR" sz="2000" dirty="0">
              <a:solidFill>
                <a:srgbClr val="C00000"/>
              </a:solidFill>
            </a:endParaRPr>
          </a:p>
          <a:p>
            <a:pPr algn="just"/>
            <a:r>
              <a:rPr lang="fr-FR" dirty="0"/>
              <a:t>On entend par efficience le degré d’atteindre un objectif représentatif d’un but qu’on s’est fixé. Un examen de la littérature en stratégie industrielle fait apparaître trois mesures courantes :</a:t>
            </a:r>
          </a:p>
          <a:p>
            <a:pPr algn="just"/>
            <a:r>
              <a:rPr lang="fr-FR" b="1" dirty="0">
                <a:solidFill>
                  <a:srgbClr val="00B050"/>
                </a:solidFill>
              </a:rPr>
              <a:t>a- logique d’allocation des ressources</a:t>
            </a:r>
            <a:endParaRPr lang="fr-FR" dirty="0">
              <a:solidFill>
                <a:srgbClr val="00B050"/>
              </a:solidFill>
            </a:endParaRPr>
          </a:p>
          <a:p>
            <a:pPr algn="just"/>
            <a:r>
              <a:rPr lang="fr-FR" dirty="0"/>
              <a:t>Il s’agit de vérifier si les ressources (matérielles, humaines, financières et d’information) dont dispose l’entreprise ont été affecté à la production des biens et des services pour les marchés les plus intéressants, s’il est le cas l’entreprise réalise les autres buts : compétitivité</a:t>
            </a:r>
          </a:p>
          <a:p>
            <a:pPr algn="just"/>
            <a:r>
              <a:rPr lang="fr-FR" b="1" dirty="0">
                <a:solidFill>
                  <a:srgbClr val="00B050"/>
                </a:solidFill>
              </a:rPr>
              <a:t>b- logique de valorisation de capitaux</a:t>
            </a:r>
            <a:endParaRPr lang="fr-FR" dirty="0">
              <a:solidFill>
                <a:srgbClr val="00B050"/>
              </a:solidFill>
            </a:endParaRPr>
          </a:p>
          <a:p>
            <a:pPr algn="just"/>
            <a:r>
              <a:rPr lang="fr-FR" dirty="0"/>
              <a:t>Il s’agit d’obtenir la plus grande rentabilité des capitaux investis, certains auteurs estiment qu’il s’agit de la logique dominante dans le système capitaliste.</a:t>
            </a:r>
          </a:p>
          <a:p>
            <a:pPr algn="just"/>
            <a:r>
              <a:rPr lang="fr-FR" b="1" dirty="0">
                <a:solidFill>
                  <a:srgbClr val="00B050"/>
                </a:solidFill>
              </a:rPr>
              <a:t>c- Logique d’intention des acteurs</a:t>
            </a:r>
            <a:endParaRPr lang="fr-FR" dirty="0">
              <a:solidFill>
                <a:srgbClr val="00B050"/>
              </a:solidFill>
            </a:endParaRPr>
          </a:p>
          <a:p>
            <a:pPr algn="just"/>
            <a:r>
              <a:rPr lang="fr-FR" dirty="0"/>
              <a:t>Les deux logiques que nous venons d’évoquer semble bien à la base de la recherche de la compétitivité économique et financière, mais nombre d’auteurs mettent l’accent sur les manœuvres stratégiques afin de renforcer la compétitivité de l’entreprise.</a:t>
            </a:r>
          </a:p>
        </p:txBody>
      </p:sp>
    </p:spTree>
    <p:extLst>
      <p:ext uri="{BB962C8B-B14F-4D97-AF65-F5344CB8AC3E}">
        <p14:creationId xmlns:p14="http://schemas.microsoft.com/office/powerpoint/2010/main" xmlns="" val="2085444838"/>
      </p:ext>
    </p:extLst>
  </p:cSld>
  <p:clrMapOvr>
    <a:masterClrMapping/>
  </p:clrMapOvr>
  <p:transition spd="slow">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63</a:t>
            </a:fld>
            <a:endParaRPr lang="fr-FR"/>
          </a:p>
        </p:txBody>
      </p:sp>
      <p:sp>
        <p:nvSpPr>
          <p:cNvPr id="5" name="Rectangle 4"/>
          <p:cNvSpPr/>
          <p:nvPr/>
        </p:nvSpPr>
        <p:spPr>
          <a:xfrm>
            <a:off x="683568" y="1269256"/>
            <a:ext cx="7776864" cy="2308324"/>
          </a:xfrm>
          <a:prstGeom prst="rect">
            <a:avLst/>
          </a:prstGeom>
        </p:spPr>
        <p:txBody>
          <a:bodyPr wrap="square">
            <a:spAutoFit/>
          </a:bodyPr>
          <a:lstStyle/>
          <a:p>
            <a:pPr algn="just"/>
            <a:r>
              <a:rPr lang="fr-FR" dirty="0"/>
              <a:t>Cette logique d’intention des acteurs se manifestent particulièrement lors de la crise sur le marché ; les acteurs entrent en conflit et dévoilent leurs intentions à travers des manœuvres stratégiques.   </a:t>
            </a:r>
          </a:p>
          <a:p>
            <a:pPr algn="just"/>
            <a:r>
              <a:rPr lang="fr-FR" dirty="0"/>
              <a:t>Au total ces trois logiques constituent trois piliers qui soutiennent la logique d’efficience l’une des bases de la logique d’action. </a:t>
            </a:r>
          </a:p>
          <a:p>
            <a:pPr algn="just"/>
            <a:r>
              <a:rPr lang="fr-FR" dirty="0"/>
              <a:t>Les observateurs des stratégies concrètes (sociologues, historiens) mettent plutôt en avant la logique d’intention des acteurs qui expliqueraient le mode de valorisation pratiqué.</a:t>
            </a:r>
          </a:p>
        </p:txBody>
      </p:sp>
    </p:spTree>
    <p:extLst>
      <p:ext uri="{BB962C8B-B14F-4D97-AF65-F5344CB8AC3E}">
        <p14:creationId xmlns:p14="http://schemas.microsoft.com/office/powerpoint/2010/main" xmlns="" val="3945950020"/>
      </p:ext>
    </p:extLst>
  </p:cSld>
  <p:clrMapOvr>
    <a:masterClrMapping/>
  </p:clrMapOvr>
  <p:transition spd="slow">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64</a:t>
            </a:fld>
            <a:endParaRPr lang="fr-FR"/>
          </a:p>
        </p:txBody>
      </p:sp>
      <p:sp>
        <p:nvSpPr>
          <p:cNvPr id="5" name="Rectangle 4"/>
          <p:cNvSpPr/>
          <p:nvPr/>
        </p:nvSpPr>
        <p:spPr>
          <a:xfrm>
            <a:off x="395536" y="1564839"/>
            <a:ext cx="8424936" cy="1908215"/>
          </a:xfrm>
          <a:prstGeom prst="rect">
            <a:avLst/>
          </a:prstGeom>
        </p:spPr>
        <p:txBody>
          <a:bodyPr wrap="square">
            <a:spAutoFit/>
          </a:bodyPr>
          <a:lstStyle/>
          <a:p>
            <a:pPr algn="just"/>
            <a:r>
              <a:rPr lang="fr-FR" sz="2800" b="1" dirty="0">
                <a:solidFill>
                  <a:srgbClr val="C00000"/>
                </a:solidFill>
              </a:rPr>
              <a:t>C- Les logiques de </a:t>
            </a:r>
            <a:r>
              <a:rPr lang="fr-FR" sz="2800" b="1" dirty="0" smtClean="0">
                <a:solidFill>
                  <a:srgbClr val="C00000"/>
                </a:solidFill>
              </a:rPr>
              <a:t>finalisation</a:t>
            </a:r>
          </a:p>
          <a:p>
            <a:pPr algn="just"/>
            <a:endParaRPr lang="fr-FR" dirty="0"/>
          </a:p>
          <a:p>
            <a:pPr algn="just"/>
            <a:r>
              <a:rPr lang="fr-FR" dirty="0"/>
              <a:t>L’analyse des stratégies effectives peut être menée à partir d’une grille qui mettrait en avant les buts recherchés par les acteurs. On distingue deux logiques couramment utilisées à savoir la logique industrielle et la logique financière et une autre moins utilisée, la logique institutionnelle.</a:t>
            </a:r>
          </a:p>
        </p:txBody>
      </p:sp>
    </p:spTree>
    <p:extLst>
      <p:ext uri="{BB962C8B-B14F-4D97-AF65-F5344CB8AC3E}">
        <p14:creationId xmlns:p14="http://schemas.microsoft.com/office/powerpoint/2010/main" xmlns="" val="2654828344"/>
      </p:ext>
    </p:extLst>
  </p:cSld>
  <p:clrMapOvr>
    <a:masterClrMapping/>
  </p:clrMapOvr>
  <p:transition spd="slow">
    <p:strips dir="l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65</a:t>
            </a:fld>
            <a:endParaRPr lang="fr-FR"/>
          </a:p>
        </p:txBody>
      </p:sp>
      <p:sp>
        <p:nvSpPr>
          <p:cNvPr id="6" name="Rectangle 5"/>
          <p:cNvSpPr/>
          <p:nvPr/>
        </p:nvSpPr>
        <p:spPr>
          <a:xfrm>
            <a:off x="467544" y="449292"/>
            <a:ext cx="8136904" cy="4247317"/>
          </a:xfrm>
          <a:prstGeom prst="rect">
            <a:avLst/>
          </a:prstGeom>
        </p:spPr>
        <p:txBody>
          <a:bodyPr wrap="square">
            <a:spAutoFit/>
          </a:bodyPr>
          <a:lstStyle/>
          <a:p>
            <a:r>
              <a:rPr lang="fr-FR" b="1" dirty="0">
                <a:solidFill>
                  <a:srgbClr val="00B050"/>
                </a:solidFill>
              </a:rPr>
              <a:t>1- La logique </a:t>
            </a:r>
            <a:r>
              <a:rPr lang="fr-FR" b="1" dirty="0" smtClean="0">
                <a:solidFill>
                  <a:srgbClr val="00B050"/>
                </a:solidFill>
              </a:rPr>
              <a:t>industrielle</a:t>
            </a:r>
          </a:p>
          <a:p>
            <a:endParaRPr lang="fr-FR" dirty="0"/>
          </a:p>
          <a:p>
            <a:r>
              <a:rPr lang="fr-FR" dirty="0"/>
              <a:t> Les manœuvres stratégiques sont expliqués ici en partant de l’idée selon la quelle les entreprises cherchent avant tout à renforcer la compétitivité ou la dimension de leur appareil productif, ces opérations peuvent être réalisées par croissance externe et interne.</a:t>
            </a:r>
          </a:p>
          <a:p>
            <a:r>
              <a:rPr lang="fr-FR" dirty="0"/>
              <a:t>L’objectif essentiel vise le potentiel productif de l’entreprise son aptitude à renforcer sa compétitivité</a:t>
            </a:r>
            <a:r>
              <a:rPr lang="fr-FR" dirty="0" smtClean="0"/>
              <a:t>.</a:t>
            </a:r>
          </a:p>
          <a:p>
            <a:endParaRPr lang="fr-FR" dirty="0"/>
          </a:p>
          <a:p>
            <a:r>
              <a:rPr lang="fr-FR" b="1" dirty="0">
                <a:solidFill>
                  <a:srgbClr val="00B050"/>
                </a:solidFill>
              </a:rPr>
              <a:t>2- La logique financière  </a:t>
            </a:r>
            <a:endParaRPr lang="fr-FR" b="1" dirty="0" smtClean="0">
              <a:solidFill>
                <a:srgbClr val="00B050"/>
              </a:solidFill>
            </a:endParaRPr>
          </a:p>
          <a:p>
            <a:endParaRPr lang="fr-FR" dirty="0"/>
          </a:p>
          <a:p>
            <a:r>
              <a:rPr lang="fr-FR" dirty="0"/>
              <a:t>Cette approche met l’accent sur les manœuvres visant les actifs financiers de l’entreprise ainsi que ses achats et ses ventes. Les actifs sont saisis essentiellement soit pour consolider le potentiel financier ( profitabilité) soit pour valoriser les capitaux investis ( holding financier).</a:t>
            </a:r>
          </a:p>
        </p:txBody>
      </p:sp>
    </p:spTree>
    <p:extLst>
      <p:ext uri="{BB962C8B-B14F-4D97-AF65-F5344CB8AC3E}">
        <p14:creationId xmlns:p14="http://schemas.microsoft.com/office/powerpoint/2010/main" xmlns="" val="2900914342"/>
      </p:ext>
    </p:extLst>
  </p:cSld>
  <p:clrMapOvr>
    <a:masterClrMapping/>
  </p:clrMapOvr>
  <p:transition spd="slow">
    <p:strips dir="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66</a:t>
            </a:fld>
            <a:endParaRPr lang="fr-FR"/>
          </a:p>
        </p:txBody>
      </p:sp>
      <p:sp>
        <p:nvSpPr>
          <p:cNvPr id="5" name="Rectangle 4"/>
          <p:cNvSpPr/>
          <p:nvPr/>
        </p:nvSpPr>
        <p:spPr>
          <a:xfrm>
            <a:off x="467544" y="687382"/>
            <a:ext cx="8064896" cy="3970318"/>
          </a:xfrm>
          <a:prstGeom prst="rect">
            <a:avLst/>
          </a:prstGeom>
        </p:spPr>
        <p:txBody>
          <a:bodyPr wrap="square">
            <a:spAutoFit/>
          </a:bodyPr>
          <a:lstStyle/>
          <a:p>
            <a:pPr algn="just"/>
            <a:r>
              <a:rPr lang="fr-FR" b="1" dirty="0">
                <a:solidFill>
                  <a:srgbClr val="00B050"/>
                </a:solidFill>
              </a:rPr>
              <a:t>3- La logique </a:t>
            </a:r>
            <a:r>
              <a:rPr lang="fr-FR" b="1" dirty="0" smtClean="0">
                <a:solidFill>
                  <a:srgbClr val="00B050"/>
                </a:solidFill>
              </a:rPr>
              <a:t>institutionnelle</a:t>
            </a:r>
          </a:p>
          <a:p>
            <a:pPr algn="just"/>
            <a:endParaRPr lang="fr-FR" dirty="0"/>
          </a:p>
          <a:p>
            <a:pPr algn="just"/>
            <a:r>
              <a:rPr lang="fr-FR" dirty="0"/>
              <a:t>L’entreprise ou groupe d’entreprise opérant dans un contexte institutionnel (branche, profession, industrie…), une fois élevé les </a:t>
            </a:r>
            <a:r>
              <a:rPr lang="fr-FR" dirty="0" err="1"/>
              <a:t>barrires</a:t>
            </a:r>
            <a:r>
              <a:rPr lang="fr-FR" dirty="0"/>
              <a:t> à l’entrée, a intérêt à se voir se stabiliser.</a:t>
            </a:r>
          </a:p>
          <a:p>
            <a:pPr algn="just"/>
            <a:r>
              <a:rPr lang="fr-FR" dirty="0"/>
              <a:t>Cette logique se manifeste avec acuité dans des circonstances où il y a fort contrôle de régularisation de l’Etat, politique industrielle interventionniste.</a:t>
            </a:r>
          </a:p>
          <a:p>
            <a:pPr algn="just"/>
            <a:endParaRPr lang="fr-FR" b="1" dirty="0" smtClean="0"/>
          </a:p>
          <a:p>
            <a:pPr algn="just"/>
            <a:r>
              <a:rPr lang="fr-FR" b="1" dirty="0" smtClean="0">
                <a:solidFill>
                  <a:srgbClr val="00B050"/>
                </a:solidFill>
              </a:rPr>
              <a:t>4- </a:t>
            </a:r>
            <a:r>
              <a:rPr lang="fr-FR" b="1" dirty="0">
                <a:solidFill>
                  <a:srgbClr val="00B050"/>
                </a:solidFill>
              </a:rPr>
              <a:t>Les logiques de régulation</a:t>
            </a:r>
            <a:endParaRPr lang="fr-FR" dirty="0">
              <a:solidFill>
                <a:srgbClr val="00B050"/>
              </a:solidFill>
            </a:endParaRPr>
          </a:p>
          <a:p>
            <a:pPr algn="just"/>
            <a:endParaRPr lang="fr-FR" dirty="0" smtClean="0"/>
          </a:p>
          <a:p>
            <a:pPr algn="just"/>
            <a:r>
              <a:rPr lang="fr-FR" dirty="0" smtClean="0"/>
              <a:t>Dans </a:t>
            </a:r>
            <a:r>
              <a:rPr lang="fr-FR" dirty="0"/>
              <a:t>la réalité, l’objectif de chacun est de réaliser ses buts mais en tenant compte des autres, les quels peuvent être des adversaires effectifs ou potentiels. Les comportements observables peuvent se ramener à trois logiques.</a:t>
            </a:r>
          </a:p>
        </p:txBody>
      </p:sp>
    </p:spTree>
    <p:extLst>
      <p:ext uri="{BB962C8B-B14F-4D97-AF65-F5344CB8AC3E}">
        <p14:creationId xmlns:p14="http://schemas.microsoft.com/office/powerpoint/2010/main" xmlns="" val="35383130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67</a:t>
            </a:fld>
            <a:endParaRPr lang="fr-FR"/>
          </a:p>
        </p:txBody>
      </p:sp>
      <p:sp>
        <p:nvSpPr>
          <p:cNvPr id="5" name="Rectangle 4"/>
          <p:cNvSpPr/>
          <p:nvPr/>
        </p:nvSpPr>
        <p:spPr>
          <a:xfrm>
            <a:off x="539552" y="1104915"/>
            <a:ext cx="8136904" cy="2462213"/>
          </a:xfrm>
          <a:prstGeom prst="rect">
            <a:avLst/>
          </a:prstGeom>
        </p:spPr>
        <p:txBody>
          <a:bodyPr wrap="square">
            <a:spAutoFit/>
          </a:bodyPr>
          <a:lstStyle/>
          <a:p>
            <a:pPr algn="just"/>
            <a:r>
              <a:rPr lang="fr-FR" sz="2800" b="1" dirty="0">
                <a:solidFill>
                  <a:srgbClr val="7030A0"/>
                </a:solidFill>
              </a:rPr>
              <a:t>a- La logique de conflit : prendre le </a:t>
            </a:r>
            <a:r>
              <a:rPr lang="fr-FR" sz="2800" b="1" dirty="0" smtClean="0">
                <a:solidFill>
                  <a:srgbClr val="7030A0"/>
                </a:solidFill>
              </a:rPr>
              <a:t>pouvoir</a:t>
            </a:r>
          </a:p>
          <a:p>
            <a:pPr algn="just"/>
            <a:endParaRPr lang="fr-FR" dirty="0"/>
          </a:p>
          <a:p>
            <a:pPr algn="just"/>
            <a:r>
              <a:rPr lang="fr-FR" dirty="0"/>
              <a:t>A certain moment l’entreprise devra tenter de l’emporter sur les concurrents. En effet, lors des étapes de cycle de vie de produit (maturité) là il ne peut y avoir place pour tout le monde, c’est ce qu’on </a:t>
            </a:r>
            <a:r>
              <a:rPr lang="fr-FR" dirty="0" err="1"/>
              <a:t>appèle</a:t>
            </a:r>
            <a:r>
              <a:rPr lang="fr-FR" dirty="0"/>
              <a:t> les discontinuités stratégiques. On aura compris que le conflit reste l’exception. La théorie des jeux montrent que plus l’incertitude et l’interdépendance sont élevés moins les </a:t>
            </a:r>
            <a:r>
              <a:rPr lang="fr-FR" dirty="0" err="1"/>
              <a:t>partagonistes</a:t>
            </a:r>
            <a:r>
              <a:rPr lang="fr-FR" dirty="0"/>
              <a:t> ont intérêt à rentrer en concurrence.</a:t>
            </a:r>
          </a:p>
        </p:txBody>
      </p:sp>
    </p:spTree>
    <p:extLst>
      <p:ext uri="{BB962C8B-B14F-4D97-AF65-F5344CB8AC3E}">
        <p14:creationId xmlns:p14="http://schemas.microsoft.com/office/powerpoint/2010/main" xmlns="" val="41878927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68</a:t>
            </a:fld>
            <a:endParaRPr lang="fr-FR"/>
          </a:p>
        </p:txBody>
      </p:sp>
      <p:sp>
        <p:nvSpPr>
          <p:cNvPr id="5" name="Rectangle 4"/>
          <p:cNvSpPr/>
          <p:nvPr/>
        </p:nvSpPr>
        <p:spPr>
          <a:xfrm>
            <a:off x="611560" y="769268"/>
            <a:ext cx="7992888" cy="4001095"/>
          </a:xfrm>
          <a:prstGeom prst="rect">
            <a:avLst/>
          </a:prstGeom>
        </p:spPr>
        <p:txBody>
          <a:bodyPr wrap="square">
            <a:spAutoFit/>
          </a:bodyPr>
          <a:lstStyle/>
          <a:p>
            <a:pPr algn="just"/>
            <a:r>
              <a:rPr lang="fr-FR" sz="2800" b="1" dirty="0">
                <a:solidFill>
                  <a:srgbClr val="7030A0"/>
                </a:solidFill>
              </a:rPr>
              <a:t>b- La logique de collusion : partager le </a:t>
            </a:r>
            <a:r>
              <a:rPr lang="fr-FR" sz="2800" b="1" dirty="0" smtClean="0">
                <a:solidFill>
                  <a:srgbClr val="7030A0"/>
                </a:solidFill>
              </a:rPr>
              <a:t>pouvoir</a:t>
            </a:r>
          </a:p>
          <a:p>
            <a:pPr algn="just"/>
            <a:endParaRPr lang="fr-FR" dirty="0"/>
          </a:p>
          <a:p>
            <a:pPr algn="just"/>
            <a:r>
              <a:rPr lang="fr-FR" dirty="0"/>
              <a:t>Lorsque le marché d’un produit se stabilise les fournisseurs et les distributeurs sont bien souvent les mêmes et les usages se sont établis dans la profession, tout le monde a intérêt à voir s’établir une vie tranquille.</a:t>
            </a:r>
          </a:p>
          <a:p>
            <a:pPr algn="just"/>
            <a:r>
              <a:rPr lang="fr-FR" dirty="0"/>
              <a:t>Mais </a:t>
            </a:r>
            <a:r>
              <a:rPr lang="fr-FR" dirty="0" err="1"/>
              <a:t>A.Smith</a:t>
            </a:r>
            <a:r>
              <a:rPr lang="fr-FR" dirty="0"/>
              <a:t> déclarait : les consensus entre deux entrepreneurs constitueront un monopole, bref la tendance à s’entendre entre les entrepreneurs est plus humaine que la tendance à se battre. Mais cette proportion se trouve contre les consommateurs et aussi contre les concurrents les plus dynamiques. Cette logique est souvent entre les grandes entreprises qui dominent les branches et les secteurs et les grandes industries.</a:t>
            </a:r>
          </a:p>
        </p:txBody>
      </p:sp>
    </p:spTree>
    <p:extLst>
      <p:ext uri="{BB962C8B-B14F-4D97-AF65-F5344CB8AC3E}">
        <p14:creationId xmlns:p14="http://schemas.microsoft.com/office/powerpoint/2010/main" xmlns="" val="30273679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69</a:t>
            </a:fld>
            <a:endParaRPr lang="fr-FR"/>
          </a:p>
        </p:txBody>
      </p:sp>
      <p:sp>
        <p:nvSpPr>
          <p:cNvPr id="5" name="Rectangle 4"/>
          <p:cNvSpPr/>
          <p:nvPr/>
        </p:nvSpPr>
        <p:spPr>
          <a:xfrm>
            <a:off x="467544" y="193204"/>
            <a:ext cx="8352928" cy="4893647"/>
          </a:xfrm>
          <a:prstGeom prst="rect">
            <a:avLst/>
          </a:prstGeom>
        </p:spPr>
        <p:txBody>
          <a:bodyPr wrap="square">
            <a:spAutoFit/>
          </a:bodyPr>
          <a:lstStyle/>
          <a:p>
            <a:pPr algn="just"/>
            <a:r>
              <a:rPr lang="fr-FR" sz="2400" b="1" dirty="0">
                <a:solidFill>
                  <a:srgbClr val="7030A0"/>
                </a:solidFill>
              </a:rPr>
              <a:t>c- La logique de coopération : assurer le pouvoir </a:t>
            </a:r>
            <a:endParaRPr lang="fr-FR" sz="2400" b="1" dirty="0" smtClean="0">
              <a:solidFill>
                <a:srgbClr val="7030A0"/>
              </a:solidFill>
            </a:endParaRPr>
          </a:p>
          <a:p>
            <a:pPr algn="just"/>
            <a:endParaRPr lang="fr-FR" dirty="0"/>
          </a:p>
          <a:p>
            <a:pPr algn="just"/>
            <a:r>
              <a:rPr lang="fr-FR" dirty="0"/>
              <a:t>Lorsque la structure du marché ne laisse plus de place à quelque gros producteurs, ceux –ci deviennent si interdépendants dans leurs décisions, dans la mesure où ils sont amenés à s’entendre entre eux afin de répartir les marchés et d’harmoniser leurs décisions de prix, de quantité et d’investissement.</a:t>
            </a:r>
          </a:p>
          <a:p>
            <a:pPr algn="just"/>
            <a:r>
              <a:rPr lang="fr-FR" dirty="0"/>
              <a:t>Cette logique de coopération est ancrée dans la logique des systèmes productifs ; elle est antitrust (pas de concurrence).</a:t>
            </a:r>
          </a:p>
          <a:p>
            <a:pPr algn="just"/>
            <a:r>
              <a:rPr lang="fr-FR" dirty="0"/>
              <a:t>Par ailleurs, les Etats des pays industrialisés à travers leur politique industrielle poussent les grandes firmes à se concentrer afin d’être plus compétitive et de résister à la concurrence internationale.</a:t>
            </a:r>
          </a:p>
          <a:p>
            <a:pPr algn="just"/>
            <a:r>
              <a:rPr lang="fr-FR" dirty="0"/>
              <a:t>Au total nous avons dégagé trois grilles d’analyse des logiques ou de buts qui guident les choix et les comportements stratégiques de l’entreprise.</a:t>
            </a:r>
          </a:p>
          <a:p>
            <a:pPr algn="just"/>
            <a:r>
              <a:rPr lang="fr-FR" dirty="0"/>
              <a:t>En d’autre terme nous retrouverons des caractéristiques de l’analyse stratégiques, il y a plutôt interaction systémique et dynamique entre les logique qu’un déterminisme mécanique de type maximisation d’une fonction objective sous contraintes. </a:t>
            </a:r>
          </a:p>
        </p:txBody>
      </p:sp>
    </p:spTree>
    <p:extLst>
      <p:ext uri="{BB962C8B-B14F-4D97-AF65-F5344CB8AC3E}">
        <p14:creationId xmlns:p14="http://schemas.microsoft.com/office/powerpoint/2010/main" xmlns="" val="33618137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a:t>
            </a:fld>
            <a:endParaRPr lang="fr-FR"/>
          </a:p>
        </p:txBody>
      </p:sp>
      <p:sp>
        <p:nvSpPr>
          <p:cNvPr id="5" name="Rectangle 4"/>
          <p:cNvSpPr/>
          <p:nvPr/>
        </p:nvSpPr>
        <p:spPr>
          <a:xfrm>
            <a:off x="611560" y="397227"/>
            <a:ext cx="7416824" cy="369332"/>
          </a:xfrm>
          <a:prstGeom prst="rect">
            <a:avLst/>
          </a:prstGeom>
        </p:spPr>
        <p:txBody>
          <a:bodyPr wrap="square">
            <a:spAutoFit/>
          </a:bodyPr>
          <a:lstStyle/>
          <a:p>
            <a:r>
              <a:rPr lang="fr-FR" b="1" dirty="0">
                <a:solidFill>
                  <a:srgbClr val="C00000"/>
                </a:solidFill>
              </a:rPr>
              <a:t>* activité de management sont résumé dans le schéma suivant :</a:t>
            </a:r>
            <a:endParaRPr lang="fr-FR" dirty="0">
              <a:solidFill>
                <a:srgbClr val="C00000"/>
              </a:solidFill>
            </a:endParaRPr>
          </a:p>
        </p:txBody>
      </p:sp>
      <p:pic>
        <p:nvPicPr>
          <p:cNvPr id="1026" name="Diagramme 2"/>
          <p:cNvPicPr>
            <a:picLocks noChangeArrowheads="1"/>
          </p:cNvPicPr>
          <p:nvPr/>
        </p:nvPicPr>
        <p:blipFill>
          <a:blip r:embed="rId2">
            <a:extLst>
              <a:ext uri="{28A0092B-C50C-407E-A947-70E740481C1C}">
                <a14:useLocalDpi xmlns:a14="http://schemas.microsoft.com/office/drawing/2010/main" xmlns="" val="0"/>
              </a:ext>
            </a:extLst>
          </a:blip>
          <a:srcRect l="-4320" r="-3065"/>
          <a:stretch>
            <a:fillRect/>
          </a:stretch>
        </p:blipFill>
        <p:spPr bwMode="auto">
          <a:xfrm>
            <a:off x="1309045" y="777621"/>
            <a:ext cx="6336704" cy="44404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37320528"/>
      </p:ext>
    </p:extLst>
  </p:cSld>
  <p:clrMapOvr>
    <a:masterClrMapping/>
  </p:clrMapOvr>
  <p:transition spd="slow">
    <p:pull/>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70</a:t>
            </a:fld>
            <a:endParaRPr lang="fr-FR"/>
          </a:p>
        </p:txBody>
      </p:sp>
      <p:sp>
        <p:nvSpPr>
          <p:cNvPr id="5" name="Rectangle 4"/>
          <p:cNvSpPr/>
          <p:nvPr/>
        </p:nvSpPr>
        <p:spPr>
          <a:xfrm>
            <a:off x="323528" y="776233"/>
            <a:ext cx="8640960" cy="3077766"/>
          </a:xfrm>
          <a:prstGeom prst="rect">
            <a:avLst/>
          </a:prstGeom>
        </p:spPr>
        <p:txBody>
          <a:bodyPr wrap="square">
            <a:spAutoFit/>
          </a:bodyPr>
          <a:lstStyle/>
          <a:p>
            <a:pPr algn="just"/>
            <a:r>
              <a:rPr lang="fr-FR" sz="3200" b="1" dirty="0">
                <a:solidFill>
                  <a:srgbClr val="7030A0"/>
                </a:solidFill>
              </a:rPr>
              <a:t>d- Les buts comme </a:t>
            </a:r>
            <a:r>
              <a:rPr lang="fr-FR" sz="3200" b="1" dirty="0" smtClean="0">
                <a:solidFill>
                  <a:srgbClr val="7030A0"/>
                </a:solidFill>
              </a:rPr>
              <a:t>aspiration</a:t>
            </a:r>
          </a:p>
          <a:p>
            <a:pPr algn="just"/>
            <a:endParaRPr lang="fr-FR" dirty="0"/>
          </a:p>
          <a:p>
            <a:pPr algn="just"/>
            <a:r>
              <a:rPr lang="fr-FR" dirty="0"/>
              <a:t>Les sociologues des organisations considèrent que l’organisation n’est qu’une agglomération d’individus qui œuvrent pour réaliser leurs propres aspirations, pour cela ils s’entendent sur les buts assignés à cette organisation.</a:t>
            </a:r>
          </a:p>
          <a:p>
            <a:pPr algn="just"/>
            <a:r>
              <a:rPr lang="fr-FR" dirty="0"/>
              <a:t>Cette conception s’oppose à la conception transactionnelle des organisations ; conception qui repose sur l’hypothèse des buts propres à l’organisation où la réalisation des buts est basée sur la négociation des acteurs. Dans ce cadre on procédera à une distinction en prenant en compte le type de propriétaire et de direction de l’entreprise.</a:t>
            </a:r>
          </a:p>
        </p:txBody>
      </p:sp>
    </p:spTree>
    <p:extLst>
      <p:ext uri="{BB962C8B-B14F-4D97-AF65-F5344CB8AC3E}">
        <p14:creationId xmlns:p14="http://schemas.microsoft.com/office/powerpoint/2010/main" xmlns="" val="2425869432"/>
      </p:ext>
    </p:extLst>
  </p:cSld>
  <p:clrMapOvr>
    <a:masterClrMapping/>
  </p:clrMapOvr>
  <p:transition spd="slow">
    <p:push dir="u"/>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71</a:t>
            </a:fld>
            <a:endParaRPr lang="fr-FR"/>
          </a:p>
        </p:txBody>
      </p:sp>
      <p:sp>
        <p:nvSpPr>
          <p:cNvPr id="5" name="Rectangle 4"/>
          <p:cNvSpPr/>
          <p:nvPr/>
        </p:nvSpPr>
        <p:spPr>
          <a:xfrm>
            <a:off x="611560" y="643250"/>
            <a:ext cx="7992888" cy="3785652"/>
          </a:xfrm>
          <a:prstGeom prst="rect">
            <a:avLst/>
          </a:prstGeom>
        </p:spPr>
        <p:txBody>
          <a:bodyPr wrap="square">
            <a:spAutoFit/>
          </a:bodyPr>
          <a:lstStyle/>
          <a:p>
            <a:pPr algn="just"/>
            <a:r>
              <a:rPr lang="fr-FR" sz="2400" b="1" dirty="0">
                <a:solidFill>
                  <a:srgbClr val="C00000"/>
                </a:solidFill>
              </a:rPr>
              <a:t>1- Cas où le propriétaire est dirigeant </a:t>
            </a:r>
            <a:endParaRPr lang="fr-FR" sz="2400" b="1" dirty="0" smtClean="0">
              <a:solidFill>
                <a:srgbClr val="C00000"/>
              </a:solidFill>
            </a:endParaRPr>
          </a:p>
          <a:p>
            <a:pPr algn="just"/>
            <a:endParaRPr lang="fr-FR" dirty="0"/>
          </a:p>
          <a:p>
            <a:pPr algn="just"/>
            <a:r>
              <a:rPr lang="fr-FR" dirty="0"/>
              <a:t>Dans ce type d’entreprise le propriétaire dirigeant assure l’ensemble de risque. Ainsi les enquêtes consacrées à l’entrepreneur </a:t>
            </a:r>
            <a:r>
              <a:rPr lang="fr-FR" dirty="0" err="1"/>
              <a:t>ship</a:t>
            </a:r>
            <a:r>
              <a:rPr lang="fr-FR" dirty="0"/>
              <a:t> convergent sur les divergences des buts selon le profil de l’entrepreneur</a:t>
            </a:r>
            <a:r>
              <a:rPr lang="fr-FR" dirty="0" smtClean="0"/>
              <a:t>.</a:t>
            </a:r>
          </a:p>
          <a:p>
            <a:pPr algn="just"/>
            <a:endParaRPr lang="fr-FR" dirty="0"/>
          </a:p>
          <a:p>
            <a:pPr algn="just"/>
            <a:r>
              <a:rPr lang="fr-FR" b="1" dirty="0"/>
              <a:t>a- L’entrepreneur </a:t>
            </a:r>
            <a:r>
              <a:rPr lang="fr-FR" b="1" dirty="0" smtClean="0"/>
              <a:t>artisan</a:t>
            </a:r>
          </a:p>
          <a:p>
            <a:pPr algn="just"/>
            <a:endParaRPr lang="fr-FR" dirty="0"/>
          </a:p>
          <a:p>
            <a:pPr algn="just"/>
            <a:r>
              <a:rPr lang="fr-FR" dirty="0"/>
              <a:t>Il s’intéresse aux problèmes financiers et commerciaux, il voit son affaire comme un mode de vie autour d’un métier qu’il pense maîtriser.</a:t>
            </a:r>
          </a:p>
          <a:p>
            <a:pPr algn="just"/>
            <a:r>
              <a:rPr lang="fr-FR" dirty="0"/>
              <a:t>En règle générale, il cherche l’indépendance : être le seul maître à bord, aucune recherche apparente de pouvoir, mais plutôt un besoin de reconnaissance de savoir faire par les siens et par les tiers.</a:t>
            </a:r>
            <a:r>
              <a:rPr lang="fr-FR" b="1" dirty="0"/>
              <a:t> </a:t>
            </a:r>
            <a:endParaRPr lang="fr-FR" dirty="0"/>
          </a:p>
        </p:txBody>
      </p:sp>
    </p:spTree>
    <p:extLst>
      <p:ext uri="{BB962C8B-B14F-4D97-AF65-F5344CB8AC3E}">
        <p14:creationId xmlns:p14="http://schemas.microsoft.com/office/powerpoint/2010/main" xmlns="" val="1731621119"/>
      </p:ext>
    </p:extLst>
  </p:cSld>
  <p:clrMapOvr>
    <a:masterClrMapping/>
  </p:clrMapOvr>
  <p:transition spd="slow">
    <p:push dir="u"/>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72</a:t>
            </a:fld>
            <a:endParaRPr lang="fr-FR"/>
          </a:p>
        </p:txBody>
      </p:sp>
      <p:sp>
        <p:nvSpPr>
          <p:cNvPr id="5" name="Rectangle 4"/>
          <p:cNvSpPr/>
          <p:nvPr/>
        </p:nvSpPr>
        <p:spPr>
          <a:xfrm>
            <a:off x="467544" y="481236"/>
            <a:ext cx="8208912" cy="1200329"/>
          </a:xfrm>
          <a:prstGeom prst="rect">
            <a:avLst/>
          </a:prstGeom>
        </p:spPr>
        <p:txBody>
          <a:bodyPr wrap="square">
            <a:spAutoFit/>
          </a:bodyPr>
          <a:lstStyle/>
          <a:p>
            <a:r>
              <a:rPr lang="fr-FR" sz="3600" b="1" dirty="0">
                <a:solidFill>
                  <a:srgbClr val="C00000"/>
                </a:solidFill>
              </a:rPr>
              <a:t>IV- les finalités de l’entreprise : des buts multiples.</a:t>
            </a:r>
          </a:p>
        </p:txBody>
      </p:sp>
      <p:sp>
        <p:nvSpPr>
          <p:cNvPr id="6" name="Rectangle 5"/>
          <p:cNvSpPr/>
          <p:nvPr/>
        </p:nvSpPr>
        <p:spPr>
          <a:xfrm>
            <a:off x="611560" y="1921396"/>
            <a:ext cx="7920880" cy="1754326"/>
          </a:xfrm>
          <a:prstGeom prst="rect">
            <a:avLst/>
          </a:prstGeom>
        </p:spPr>
        <p:txBody>
          <a:bodyPr wrap="square">
            <a:spAutoFit/>
          </a:bodyPr>
          <a:lstStyle/>
          <a:p>
            <a:pPr algn="just"/>
            <a:r>
              <a:rPr lang="fr-FR" dirty="0"/>
              <a:t>Finalité </a:t>
            </a:r>
            <a:r>
              <a:rPr lang="fr-FR" b="1" i="1" dirty="0">
                <a:solidFill>
                  <a:srgbClr val="C00000"/>
                </a:solidFill>
              </a:rPr>
              <a:t>« Fait pour un être ou une chose, d'avoir un but assigné soit par la nature, soit par une volonté supérieure».</a:t>
            </a:r>
          </a:p>
          <a:p>
            <a:pPr algn="just"/>
            <a:r>
              <a:rPr lang="fr-FR" dirty="0"/>
              <a:t>Pour l'entreprise, sa finalité est la raison de son existence, sa fin ultime : produire un bien ou un service, créer de la richesse, appelée la valeur ajoutée, satisfaire un désir. La finalité correspond au but global défini par les fondateurs. Elle s'assimile en partie à l'objet social d'une société.</a:t>
            </a:r>
          </a:p>
        </p:txBody>
      </p:sp>
    </p:spTree>
    <p:extLst>
      <p:ext uri="{BB962C8B-B14F-4D97-AF65-F5344CB8AC3E}">
        <p14:creationId xmlns:p14="http://schemas.microsoft.com/office/powerpoint/2010/main" xmlns="" val="4032185611"/>
      </p:ext>
    </p:extLst>
  </p:cSld>
  <p:clrMapOvr>
    <a:masterClrMapping/>
  </p:clrMapOvr>
  <p:transition spd="slow">
    <p:wip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73</a:t>
            </a:fld>
            <a:endParaRPr lang="fr-FR"/>
          </a:p>
        </p:txBody>
      </p:sp>
      <p:sp>
        <p:nvSpPr>
          <p:cNvPr id="7" name="Rectangle 6"/>
          <p:cNvSpPr/>
          <p:nvPr/>
        </p:nvSpPr>
        <p:spPr>
          <a:xfrm>
            <a:off x="395536" y="783203"/>
            <a:ext cx="8280920" cy="1354217"/>
          </a:xfrm>
          <a:prstGeom prst="rect">
            <a:avLst/>
          </a:prstGeom>
        </p:spPr>
        <p:txBody>
          <a:bodyPr wrap="square">
            <a:spAutoFit/>
          </a:bodyPr>
          <a:lstStyle/>
          <a:p>
            <a:pPr algn="just"/>
            <a:r>
              <a:rPr lang="fr-FR" sz="2800" b="1" dirty="0">
                <a:solidFill>
                  <a:srgbClr val="C00000"/>
                </a:solidFill>
              </a:rPr>
              <a:t>A-Distinction entre finalités et objectifs</a:t>
            </a:r>
            <a:r>
              <a:rPr lang="fr-FR" sz="2800" dirty="0">
                <a:solidFill>
                  <a:srgbClr val="C00000"/>
                </a:solidFill>
              </a:rPr>
              <a:t>.</a:t>
            </a:r>
            <a:endParaRPr lang="fr-FR" sz="2800" b="1" dirty="0">
              <a:solidFill>
                <a:srgbClr val="C00000"/>
              </a:solidFill>
            </a:endParaRPr>
          </a:p>
          <a:p>
            <a:pPr algn="just"/>
            <a:endParaRPr lang="fr-FR" dirty="0" smtClean="0"/>
          </a:p>
          <a:p>
            <a:pPr algn="just"/>
            <a:r>
              <a:rPr lang="fr-FR" dirty="0" smtClean="0"/>
              <a:t>La </a:t>
            </a:r>
            <a:r>
              <a:rPr lang="fr-FR" dirty="0"/>
              <a:t>finalité est à l'origine de l'activité d'une entreprise. Pour atteindre ses finalités, contrôler leur réalisation on cherche à poser les questions suivantes :</a:t>
            </a:r>
          </a:p>
        </p:txBody>
      </p:sp>
      <p:graphicFrame>
        <p:nvGraphicFramePr>
          <p:cNvPr id="8" name="Tableau 7"/>
          <p:cNvGraphicFramePr>
            <a:graphicFrameLocks noGrp="1"/>
          </p:cNvGraphicFramePr>
          <p:nvPr>
            <p:extLst>
              <p:ext uri="{D42A27DB-BD31-4B8C-83A1-F6EECF244321}">
                <p14:modId xmlns:p14="http://schemas.microsoft.com/office/powerpoint/2010/main" xmlns="" val="3482986455"/>
              </p:ext>
            </p:extLst>
          </p:nvPr>
        </p:nvGraphicFramePr>
        <p:xfrm>
          <a:off x="144014" y="2500630"/>
          <a:ext cx="8748466" cy="1574038"/>
        </p:xfrm>
        <a:graphic>
          <a:graphicData uri="http://schemas.openxmlformats.org/drawingml/2006/table">
            <a:tbl>
              <a:tblPr firstRow="1" firstCol="1" bandRow="1">
                <a:tableStyleId>{7DF18680-E054-41AD-8BC1-D1AEF772440D}</a:tableStyleId>
              </a:tblPr>
              <a:tblGrid>
                <a:gridCol w="1268091"/>
                <a:gridCol w="1229895"/>
                <a:gridCol w="3249163"/>
                <a:gridCol w="3001317"/>
              </a:tblGrid>
              <a:tr h="306070">
                <a:tc>
                  <a:txBody>
                    <a:bodyPr/>
                    <a:lstStyle/>
                    <a:p>
                      <a:pPr algn="just">
                        <a:lnSpc>
                          <a:spcPct val="115000"/>
                        </a:lnSpc>
                        <a:spcAft>
                          <a:spcPts val="0"/>
                        </a:spcAft>
                      </a:pPr>
                      <a:r>
                        <a:rPr lang="fr-FR" sz="1800" dirty="0">
                          <a:effectLst/>
                        </a:rPr>
                        <a:t>Finalité</a:t>
                      </a:r>
                      <a:endParaRPr lang="fr-FR" sz="14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fr-FR" sz="1600" dirty="0">
                          <a:effectLst/>
                        </a:rPr>
                        <a:t>Pourquoi ?</a:t>
                      </a:r>
                      <a:endParaRPr lang="fr-FR" sz="1200" dirty="0">
                        <a:effectLst/>
                        <a:latin typeface="Calibri"/>
                        <a:ea typeface="Times New Roman"/>
                        <a:cs typeface="Times New Roman"/>
                      </a:endParaRPr>
                    </a:p>
                  </a:txBody>
                  <a:tcPr marL="68580" marR="68580" marT="0" marB="0" anchor="ctr"/>
                </a:tc>
                <a:tc>
                  <a:txBody>
                    <a:bodyPr/>
                    <a:lstStyle/>
                    <a:p>
                      <a:pPr algn="l">
                        <a:lnSpc>
                          <a:spcPct val="115000"/>
                        </a:lnSpc>
                        <a:spcAft>
                          <a:spcPts val="0"/>
                        </a:spcAft>
                      </a:pPr>
                      <a:r>
                        <a:rPr lang="fr-FR" sz="1600" dirty="0">
                          <a:effectLst/>
                        </a:rPr>
                        <a:t>Pourquoi l’entreprise existe ?</a:t>
                      </a:r>
                      <a:endParaRPr lang="fr-FR" sz="1200" dirty="0">
                        <a:effectLst/>
                        <a:latin typeface="Calibri"/>
                        <a:ea typeface="Times New Roman"/>
                        <a:cs typeface="Times New Roman"/>
                      </a:endParaRPr>
                    </a:p>
                  </a:txBody>
                  <a:tcPr marL="68580" marR="68580" marT="0" marB="0" anchor="ctr"/>
                </a:tc>
                <a:tc>
                  <a:txBody>
                    <a:bodyPr/>
                    <a:lstStyle/>
                    <a:p>
                      <a:pPr algn="l">
                        <a:lnSpc>
                          <a:spcPct val="115000"/>
                        </a:lnSpc>
                        <a:spcAft>
                          <a:spcPts val="0"/>
                        </a:spcAft>
                      </a:pPr>
                      <a:r>
                        <a:rPr lang="fr-FR" sz="1600" dirty="0">
                          <a:effectLst/>
                        </a:rPr>
                        <a:t>Ex : faire du profit</a:t>
                      </a:r>
                      <a:endParaRPr lang="fr-FR" sz="1200" dirty="0">
                        <a:effectLst/>
                        <a:latin typeface="Calibri"/>
                        <a:ea typeface="Times New Roman"/>
                        <a:cs typeface="Times New Roman"/>
                      </a:endParaRPr>
                    </a:p>
                  </a:txBody>
                  <a:tcPr marL="68580" marR="68580" marT="0" marB="0" anchor="ctr"/>
                </a:tc>
              </a:tr>
              <a:tr h="629285">
                <a:tc>
                  <a:txBody>
                    <a:bodyPr/>
                    <a:lstStyle/>
                    <a:p>
                      <a:pPr algn="just">
                        <a:lnSpc>
                          <a:spcPct val="115000"/>
                        </a:lnSpc>
                        <a:spcAft>
                          <a:spcPts val="0"/>
                        </a:spcAft>
                      </a:pPr>
                      <a:r>
                        <a:rPr lang="fr-FR" sz="1600" dirty="0">
                          <a:effectLst/>
                        </a:rPr>
                        <a:t>But</a:t>
                      </a:r>
                      <a:endParaRPr lang="fr-FR" sz="12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fr-FR" sz="1600" dirty="0">
                          <a:effectLst/>
                        </a:rPr>
                        <a:t>Quoi ?</a:t>
                      </a:r>
                      <a:endParaRPr lang="fr-FR" sz="12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fr-FR" sz="1600" dirty="0">
                          <a:effectLst/>
                        </a:rPr>
                        <a:t>Que va-t-elle faire pour réaliser sa finalité ?</a:t>
                      </a:r>
                      <a:endParaRPr lang="fr-FR" sz="12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fr-FR" sz="1600">
                          <a:effectLst/>
                        </a:rPr>
                        <a:t>Ex : devenir le leader dans la profession</a:t>
                      </a:r>
                      <a:endParaRPr lang="fr-FR" sz="1200">
                        <a:effectLst/>
                        <a:latin typeface="Calibri"/>
                        <a:ea typeface="Times New Roman"/>
                        <a:cs typeface="Times New Roman"/>
                      </a:endParaRPr>
                    </a:p>
                  </a:txBody>
                  <a:tcPr marL="68580" marR="68580" marT="0" marB="0"/>
                </a:tc>
              </a:tr>
              <a:tr h="629285">
                <a:tc>
                  <a:txBody>
                    <a:bodyPr/>
                    <a:lstStyle/>
                    <a:p>
                      <a:pPr algn="just">
                        <a:lnSpc>
                          <a:spcPct val="115000"/>
                        </a:lnSpc>
                        <a:spcAft>
                          <a:spcPts val="0"/>
                        </a:spcAft>
                      </a:pPr>
                      <a:r>
                        <a:rPr lang="fr-FR" sz="1600" dirty="0">
                          <a:effectLst/>
                        </a:rPr>
                        <a:t>Objectif </a:t>
                      </a:r>
                      <a:endParaRPr lang="fr-FR" sz="12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fr-FR" sz="1600">
                          <a:effectLst/>
                        </a:rPr>
                        <a:t>Combien ?</a:t>
                      </a:r>
                      <a:endParaRPr lang="fr-FR" sz="12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fr-FR" sz="1600" dirty="0">
                          <a:effectLst/>
                        </a:rPr>
                        <a:t>Comment évaluer que le but est atteint</a:t>
                      </a:r>
                      <a:endParaRPr lang="fr-FR" sz="12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fr-FR" sz="1600" dirty="0">
                          <a:effectLst/>
                        </a:rPr>
                        <a:t>Ex : augmenter sa part de marché de 20%</a:t>
                      </a:r>
                      <a:endParaRPr lang="fr-FR" sz="12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20302818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74</a:t>
            </a:fld>
            <a:endParaRPr lang="fr-FR"/>
          </a:p>
        </p:txBody>
      </p:sp>
      <p:sp>
        <p:nvSpPr>
          <p:cNvPr id="5" name="Rectangle 4"/>
          <p:cNvSpPr/>
          <p:nvPr/>
        </p:nvSpPr>
        <p:spPr>
          <a:xfrm>
            <a:off x="755576" y="1345332"/>
            <a:ext cx="7920880" cy="2118529"/>
          </a:xfrm>
          <a:prstGeom prst="rect">
            <a:avLst/>
          </a:prstGeom>
        </p:spPr>
        <p:txBody>
          <a:bodyPr wrap="square">
            <a:spAutoFit/>
          </a:bodyPr>
          <a:lstStyle/>
          <a:p>
            <a:pPr algn="just">
              <a:lnSpc>
                <a:spcPct val="150000"/>
              </a:lnSpc>
            </a:pPr>
            <a:r>
              <a:rPr lang="fr-FR" dirty="0"/>
              <a:t> </a:t>
            </a:r>
          </a:p>
          <a:p>
            <a:pPr algn="just">
              <a:lnSpc>
                <a:spcPct val="150000"/>
              </a:lnSpc>
            </a:pPr>
            <a:r>
              <a:rPr lang="fr-FR" dirty="0"/>
              <a:t>La finalité renvoie au but principal de l'entreprise alors que les objectifs servent la finalité de l'entreprise. Les différents objectifs permettent la réalisation de la finalité de l'entreprise.</a:t>
            </a:r>
          </a:p>
          <a:p>
            <a:pPr algn="just">
              <a:lnSpc>
                <a:spcPct val="150000"/>
              </a:lnSpc>
            </a:pPr>
            <a:r>
              <a:rPr lang="fr-FR" dirty="0"/>
              <a:t>Il existe deux conceptions différentes de la finalité de l’entreprise.</a:t>
            </a:r>
          </a:p>
        </p:txBody>
      </p:sp>
    </p:spTree>
    <p:extLst>
      <p:ext uri="{BB962C8B-B14F-4D97-AF65-F5344CB8AC3E}">
        <p14:creationId xmlns:p14="http://schemas.microsoft.com/office/powerpoint/2010/main" xmlns="" val="36942652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75</a:t>
            </a:fld>
            <a:endParaRPr lang="fr-FR"/>
          </a:p>
        </p:txBody>
      </p:sp>
      <p:sp>
        <p:nvSpPr>
          <p:cNvPr id="5" name="Rectangle 4"/>
          <p:cNvSpPr/>
          <p:nvPr/>
        </p:nvSpPr>
        <p:spPr>
          <a:xfrm>
            <a:off x="827584" y="1703338"/>
            <a:ext cx="7776864" cy="1846659"/>
          </a:xfrm>
          <a:prstGeom prst="rect">
            <a:avLst/>
          </a:prstGeom>
        </p:spPr>
        <p:txBody>
          <a:bodyPr wrap="square">
            <a:spAutoFit/>
          </a:bodyPr>
          <a:lstStyle/>
          <a:p>
            <a:pPr algn="just"/>
            <a:r>
              <a:rPr lang="fr-FR" sz="2400" b="1" dirty="0">
                <a:solidFill>
                  <a:srgbClr val="C00000"/>
                </a:solidFill>
              </a:rPr>
              <a:t>B- La finalité de l'entreprise est le </a:t>
            </a:r>
            <a:r>
              <a:rPr lang="fr-FR" sz="2400" b="1" dirty="0" smtClean="0">
                <a:solidFill>
                  <a:srgbClr val="C00000"/>
                </a:solidFill>
              </a:rPr>
              <a:t>profit</a:t>
            </a:r>
          </a:p>
          <a:p>
            <a:pPr algn="just"/>
            <a:endParaRPr lang="fr-FR" b="1" dirty="0"/>
          </a:p>
          <a:p>
            <a:pPr algn="just"/>
            <a:r>
              <a:rPr lang="fr-FR" dirty="0"/>
              <a:t>Pour les économistes, la raison d'existence de l'entreprise est de faire du profit à tout prix. Il s'agit d'organiser la production et de la rationaliser et de faire le maximum de profit sans tenir compte de la pollution et des effets d'externalités négatives sur les différents partenaires.</a:t>
            </a:r>
          </a:p>
        </p:txBody>
      </p:sp>
    </p:spTree>
    <p:extLst>
      <p:ext uri="{BB962C8B-B14F-4D97-AF65-F5344CB8AC3E}">
        <p14:creationId xmlns:p14="http://schemas.microsoft.com/office/powerpoint/2010/main" xmlns="" val="19888795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76</a:t>
            </a:fld>
            <a:endParaRPr lang="fr-FR"/>
          </a:p>
        </p:txBody>
      </p:sp>
      <p:sp>
        <p:nvSpPr>
          <p:cNvPr id="5" name="Rectangle 4"/>
          <p:cNvSpPr/>
          <p:nvPr/>
        </p:nvSpPr>
        <p:spPr>
          <a:xfrm>
            <a:off x="323528" y="121196"/>
            <a:ext cx="8352928" cy="5170646"/>
          </a:xfrm>
          <a:prstGeom prst="rect">
            <a:avLst/>
          </a:prstGeom>
        </p:spPr>
        <p:txBody>
          <a:bodyPr wrap="square">
            <a:spAutoFit/>
          </a:bodyPr>
          <a:lstStyle/>
          <a:p>
            <a:pPr algn="just"/>
            <a:r>
              <a:rPr lang="fr-FR" sz="2400" b="1" dirty="0">
                <a:solidFill>
                  <a:srgbClr val="C00000"/>
                </a:solidFill>
              </a:rPr>
              <a:t>C - L'entreprise a des finalités multiples.</a:t>
            </a:r>
          </a:p>
          <a:p>
            <a:pPr algn="just"/>
            <a:r>
              <a:rPr lang="fr-FR" dirty="0"/>
              <a:t>L’entreprise a une finalité qui ne peut se réduire à la maximisation du profit. Elle pourra également se décliner en termes de production de biens ou services offerts à la clientèle.</a:t>
            </a:r>
          </a:p>
          <a:p>
            <a:pPr algn="just"/>
            <a:r>
              <a:rPr lang="fr-FR" dirty="0"/>
              <a:t>Pour de nombreux économistes, l'entreprise cherche également avoir une éthique et avoir une attitude citoyenne, c'est-à-dire responsable envers la société et ses différents partenaires. </a:t>
            </a:r>
          </a:p>
          <a:p>
            <a:pPr algn="just"/>
            <a:r>
              <a:rPr lang="fr-FR" dirty="0"/>
              <a:t>La finalité de l'entreprise se définira aussi en termes de services rendus à la clientèle. Elle reflète également les aspirations de la communauté humaine qui la constituent.</a:t>
            </a:r>
          </a:p>
          <a:p>
            <a:pPr algn="just"/>
            <a:r>
              <a:rPr lang="fr-FR" dirty="0"/>
              <a:t>Les finalités de l'entreprise traduisent en particulier les attitudes psychologiques ou parfois d'ordre psychanalytique de ceux de ses membres qui peuvent en influencer les orientations. La recherche du pouvoir ou du prestige, les convictions philosophiques, politiques ou religieuses, les préjugés, les craintes ou les névroses des dirigeants vont aussi avoir un impact sur les finalités de leurs entreprises. </a:t>
            </a:r>
          </a:p>
          <a:p>
            <a:pPr algn="just"/>
            <a:r>
              <a:rPr lang="fr-FR" dirty="0"/>
              <a:t>La finalité peut aussi être parfois plus prosaïque, comme tout simplement créer son emploi pour un chômeur.</a:t>
            </a:r>
          </a:p>
        </p:txBody>
      </p:sp>
    </p:spTree>
    <p:extLst>
      <p:ext uri="{BB962C8B-B14F-4D97-AF65-F5344CB8AC3E}">
        <p14:creationId xmlns:p14="http://schemas.microsoft.com/office/powerpoint/2010/main" xmlns="" val="39115005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77</a:t>
            </a:fld>
            <a:endParaRPr lang="fr-FR"/>
          </a:p>
        </p:txBody>
      </p:sp>
      <p:sp>
        <p:nvSpPr>
          <p:cNvPr id="5" name="Parallelogram 2"/>
          <p:cNvSpPr/>
          <p:nvPr/>
        </p:nvSpPr>
        <p:spPr>
          <a:xfrm>
            <a:off x="1943719" y="1582531"/>
            <a:ext cx="5353063" cy="2142386"/>
          </a:xfrm>
          <a:prstGeom prst="parallelogram">
            <a:avLst/>
          </a:prstGeom>
          <a:solidFill>
            <a:srgbClr val="C0000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arallelogram 3"/>
          <p:cNvSpPr/>
          <p:nvPr/>
        </p:nvSpPr>
        <p:spPr>
          <a:xfrm>
            <a:off x="2243272" y="1439309"/>
            <a:ext cx="5353063" cy="2142386"/>
          </a:xfrm>
          <a:prstGeom prst="parallelogram">
            <a:avLst/>
          </a:prstGeom>
          <a:solidFill>
            <a:srgbClr val="C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Data 4"/>
          <p:cNvSpPr/>
          <p:nvPr/>
        </p:nvSpPr>
        <p:spPr>
          <a:xfrm>
            <a:off x="1543193" y="3149647"/>
            <a:ext cx="1481784" cy="864096"/>
          </a:xfrm>
          <a:prstGeom prst="flowChartInputOutpu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ata 5"/>
          <p:cNvSpPr/>
          <p:nvPr/>
        </p:nvSpPr>
        <p:spPr>
          <a:xfrm>
            <a:off x="1187624" y="3755826"/>
            <a:ext cx="821938" cy="397818"/>
          </a:xfrm>
          <a:prstGeom prst="flowChartInputOutpu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ata 6"/>
          <p:cNvSpPr/>
          <p:nvPr/>
        </p:nvSpPr>
        <p:spPr>
          <a:xfrm>
            <a:off x="7298005" y="1256742"/>
            <a:ext cx="848691" cy="524698"/>
          </a:xfrm>
          <a:prstGeom prst="flowChartInputOutpu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p:cNvSpPr txBox="1">
            <a:spLocks/>
          </p:cNvSpPr>
          <p:nvPr/>
        </p:nvSpPr>
        <p:spPr>
          <a:xfrm>
            <a:off x="2267743" y="1417340"/>
            <a:ext cx="5328591" cy="1728192"/>
          </a:xfrm>
          <a:prstGeom prst="rect">
            <a:avLst/>
          </a:prstGeom>
        </p:spPr>
        <p:txBody>
          <a:bodyPr>
            <a:noAutofit/>
          </a:bodyPr>
          <a:lstStyle>
            <a:lvl1pPr marL="0" indent="0" algn="ctr" rtl="0" eaLnBrk="1" fontAlgn="base" hangingPunct="1">
              <a:spcBef>
                <a:spcPct val="20000"/>
              </a:spcBef>
              <a:spcAft>
                <a:spcPct val="20000"/>
              </a:spcAft>
              <a:buClr>
                <a:schemeClr val="accent1">
                  <a:lumMod val="50000"/>
                </a:schemeClr>
              </a:buClr>
              <a:buSzPct val="125000"/>
              <a:buFontTx/>
              <a:buNone/>
              <a:tabLst>
                <a:tab pos="1828800" algn="l"/>
              </a:tabLst>
              <a:defRPr sz="6000" b="1" spc="-150" baseline="0">
                <a:solidFill>
                  <a:schemeClr val="tx1">
                    <a:lumMod val="85000"/>
                    <a:lumOff val="15000"/>
                  </a:schemeClr>
                </a:solidFill>
                <a:latin typeface="Liberation Sans" pitchFamily="34" charset="0"/>
                <a:ea typeface="+mn-ea"/>
                <a:cs typeface="+mn-cs"/>
              </a:defRPr>
            </a:lvl1pPr>
            <a:lvl2pPr marL="539750" indent="-273050" algn="l" rtl="0" eaLnBrk="1" fontAlgn="base" hangingPunct="1">
              <a:spcBef>
                <a:spcPct val="20000"/>
              </a:spcBef>
              <a:spcAft>
                <a:spcPct val="20000"/>
              </a:spcAft>
              <a:buClr>
                <a:srgbClr val="C89400"/>
              </a:buClr>
              <a:buFont typeface="Arial" charset="0"/>
              <a:buChar char="–"/>
              <a:tabLst>
                <a:tab pos="1828800" algn="l"/>
              </a:tabLst>
              <a:defRPr sz="1800">
                <a:solidFill>
                  <a:schemeClr val="tx1">
                    <a:lumMod val="75000"/>
                    <a:lumOff val="25000"/>
                  </a:schemeClr>
                </a:solidFill>
                <a:latin typeface="+mn-lt"/>
              </a:defRPr>
            </a:lvl2pPr>
            <a:lvl3pPr marL="1014413" indent="-257175" algn="l" rtl="0" eaLnBrk="1" fontAlgn="base" hangingPunct="1">
              <a:spcBef>
                <a:spcPct val="20000"/>
              </a:spcBef>
              <a:spcAft>
                <a:spcPct val="20000"/>
              </a:spcAft>
              <a:buClr>
                <a:schemeClr val="hlink"/>
              </a:buClr>
              <a:buSzPct val="75000"/>
              <a:buChar char="•"/>
              <a:tabLst>
                <a:tab pos="1828800" algn="l"/>
              </a:tabLst>
              <a:defRPr sz="2000">
                <a:solidFill>
                  <a:schemeClr val="tx1">
                    <a:lumMod val="75000"/>
                    <a:lumOff val="25000"/>
                  </a:schemeClr>
                </a:solidFill>
                <a:latin typeface="+mn-lt"/>
              </a:defRPr>
            </a:lvl3pPr>
            <a:lvl4pPr marL="1389063" indent="-330200" algn="l" rtl="0" eaLnBrk="1" fontAlgn="base" hangingPunct="1">
              <a:spcBef>
                <a:spcPct val="20000"/>
              </a:spcBef>
              <a:spcAft>
                <a:spcPct val="20000"/>
              </a:spcAft>
              <a:buClr>
                <a:schemeClr val="folHlink"/>
              </a:buClr>
              <a:buSzPct val="75000"/>
              <a:buFont typeface="Arial" charset="0"/>
              <a:buChar char="–"/>
              <a:tabLst>
                <a:tab pos="1828800" algn="l"/>
              </a:tabLst>
              <a:defRPr sz="1400">
                <a:solidFill>
                  <a:schemeClr val="tx1">
                    <a:lumMod val="75000"/>
                    <a:lumOff val="25000"/>
                  </a:schemeClr>
                </a:solidFill>
                <a:latin typeface="+mn-lt"/>
              </a:defRPr>
            </a:lvl4pPr>
            <a:lvl5pPr marL="1647825" indent="-250825" algn="l" rtl="0" eaLnBrk="1" fontAlgn="base" hangingPunct="1">
              <a:spcBef>
                <a:spcPct val="20000"/>
              </a:spcBef>
              <a:spcAft>
                <a:spcPct val="20000"/>
              </a:spcAft>
              <a:buClr>
                <a:srgbClr val="000000"/>
              </a:buClr>
              <a:buSzPct val="50000"/>
              <a:buChar char="•"/>
              <a:tabLst>
                <a:tab pos="1828800" algn="l"/>
              </a:tabLst>
              <a:defRPr sz="1200">
                <a:solidFill>
                  <a:schemeClr val="tx1">
                    <a:lumMod val="75000"/>
                    <a:lumOff val="25000"/>
                  </a:schemeClr>
                </a:solidFill>
                <a:latin typeface="+mn-lt"/>
              </a:defRPr>
            </a:lvl5pPr>
            <a:lvl6pPr marL="21050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6pPr>
            <a:lvl7pPr marL="25622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7pPr>
            <a:lvl8pPr marL="30194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8pPr>
            <a:lvl9pPr marL="3476625" indent="-250825" algn="l" rtl="0" eaLnBrk="1" fontAlgn="base" hangingPunct="1">
              <a:spcBef>
                <a:spcPct val="20000"/>
              </a:spcBef>
              <a:spcAft>
                <a:spcPct val="20000"/>
              </a:spcAft>
              <a:buClr>
                <a:srgbClr val="000000"/>
              </a:buClr>
              <a:buSzPct val="50000"/>
              <a:buChar char="•"/>
              <a:tabLst>
                <a:tab pos="1828800" algn="l"/>
              </a:tabLst>
              <a:defRPr sz="1400">
                <a:solidFill>
                  <a:schemeClr val="tx1"/>
                </a:solidFill>
                <a:latin typeface="+mn-lt"/>
              </a:defRPr>
            </a:lvl9pPr>
          </a:lstStyle>
          <a:p>
            <a:pPr>
              <a:spcAft>
                <a:spcPts val="0"/>
              </a:spcAft>
            </a:pPr>
            <a:r>
              <a:rPr lang="fr-FR" sz="3200" dirty="0">
                <a:solidFill>
                  <a:schemeClr val="bg1"/>
                </a:solidFill>
              </a:rPr>
              <a:t>Chapitre 3</a:t>
            </a:r>
            <a:r>
              <a:rPr lang="fr-FR" sz="3200" dirty="0" smtClean="0">
                <a:solidFill>
                  <a:schemeClr val="bg1"/>
                </a:solidFill>
              </a:rPr>
              <a:t> </a:t>
            </a:r>
          </a:p>
          <a:p>
            <a:r>
              <a:rPr lang="fr-FR" sz="3200" dirty="0">
                <a:solidFill>
                  <a:schemeClr val="bg1"/>
                </a:solidFill>
              </a:rPr>
              <a:t>les caractéristiques fondamentales des managers</a:t>
            </a:r>
          </a:p>
        </p:txBody>
      </p:sp>
      <p:sp>
        <p:nvSpPr>
          <p:cNvPr id="11" name="Flowchart: Data 10"/>
          <p:cNvSpPr/>
          <p:nvPr/>
        </p:nvSpPr>
        <p:spPr>
          <a:xfrm>
            <a:off x="7892071" y="1320181"/>
            <a:ext cx="424345" cy="262349"/>
          </a:xfrm>
          <a:prstGeom prst="flowChartInputOutpu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24868069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0-#ppt_w/2"/>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3" decel="100000" fill="hold" grpId="0" nodeType="with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2" decel="100000" fill="hold" grpId="0"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750" fill="hold"/>
                                        <p:tgtEl>
                                          <p:spTgt spid="7"/>
                                        </p:tgtEl>
                                        <p:attrNameLst>
                                          <p:attrName>ppt_x</p:attrName>
                                        </p:attrNameLst>
                                      </p:cBhvr>
                                      <p:tavLst>
                                        <p:tav tm="0">
                                          <p:val>
                                            <p:strVal val="0-#ppt_w/2"/>
                                          </p:val>
                                        </p:tav>
                                        <p:tav tm="100000">
                                          <p:val>
                                            <p:strVal val="#ppt_x"/>
                                          </p:val>
                                        </p:tav>
                                      </p:tavLst>
                                    </p:anim>
                                    <p:anim calcmode="lin" valueType="num">
                                      <p:cBhvr additive="base">
                                        <p:cTn id="16" dur="75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100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750" fill="hold"/>
                                        <p:tgtEl>
                                          <p:spTgt spid="8"/>
                                        </p:tgtEl>
                                        <p:attrNameLst>
                                          <p:attrName>ppt_x</p:attrName>
                                        </p:attrNameLst>
                                      </p:cBhvr>
                                      <p:tavLst>
                                        <p:tav tm="0">
                                          <p:val>
                                            <p:strVal val="0-#ppt_w/2"/>
                                          </p:val>
                                        </p:tav>
                                        <p:tav tm="100000">
                                          <p:val>
                                            <p:strVal val="#ppt_x"/>
                                          </p:val>
                                        </p:tav>
                                      </p:tavLst>
                                    </p:anim>
                                    <p:anim calcmode="lin" valueType="num">
                                      <p:cBhvr additive="base">
                                        <p:cTn id="20" dur="75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3" decel="100000" fill="hold" grpId="0" nodeType="withEffect">
                                  <p:stCondLst>
                                    <p:cond delay="75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750" fill="hold"/>
                                        <p:tgtEl>
                                          <p:spTgt spid="9"/>
                                        </p:tgtEl>
                                        <p:attrNameLst>
                                          <p:attrName>ppt_x</p:attrName>
                                        </p:attrNameLst>
                                      </p:cBhvr>
                                      <p:tavLst>
                                        <p:tav tm="0">
                                          <p:val>
                                            <p:strVal val="1+#ppt_w/2"/>
                                          </p:val>
                                        </p:tav>
                                        <p:tav tm="100000">
                                          <p:val>
                                            <p:strVal val="#ppt_x"/>
                                          </p:val>
                                        </p:tav>
                                      </p:tavLst>
                                    </p:anim>
                                    <p:anim calcmode="lin" valueType="num">
                                      <p:cBhvr additive="base">
                                        <p:cTn id="24" dur="750" fill="hold"/>
                                        <p:tgtEl>
                                          <p:spTgt spid="9"/>
                                        </p:tgtEl>
                                        <p:attrNameLst>
                                          <p:attrName>ppt_y</p:attrName>
                                        </p:attrNameLst>
                                      </p:cBhvr>
                                      <p:tavLst>
                                        <p:tav tm="0">
                                          <p:val>
                                            <p:strVal val="0-#ppt_h/2"/>
                                          </p:val>
                                        </p:tav>
                                        <p:tav tm="100000">
                                          <p:val>
                                            <p:strVal val="#ppt_y"/>
                                          </p:val>
                                        </p:tav>
                                      </p:tavLst>
                                    </p:anim>
                                  </p:childTnLst>
                                </p:cTn>
                              </p:par>
                              <p:par>
                                <p:cTn id="25" presetID="2" presetClass="entr" presetSubtype="3" decel="100000" fill="hold" grpId="0" nodeType="withEffect">
                                  <p:stCondLst>
                                    <p:cond delay="100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0-#ppt_h/2"/>
                                          </p:val>
                                        </p:tav>
                                        <p:tav tm="100000">
                                          <p:val>
                                            <p:strVal val="#ppt_y"/>
                                          </p:val>
                                        </p:tav>
                                      </p:tavLst>
                                    </p:anim>
                                  </p:childTnLst>
                                </p:cTn>
                              </p:par>
                              <p:par>
                                <p:cTn id="29" presetID="10" presetClass="entr" presetSubtype="0" fill="hold" grpId="0" nodeType="withEffect">
                                  <p:stCondLst>
                                    <p:cond delay="125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7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build="p">
        <p:tmplLst>
          <p:tmpl lvl="1">
            <p:tnLst>
              <p:par>
                <p:cTn presetID="10" presetClass="entr" presetSubtype="0" fill="hold" nodeType="withEffect">
                  <p:stCondLst>
                    <p:cond delay="1250"/>
                  </p:stCondLst>
                  <p:childTnLst>
                    <p:set>
                      <p:cBhvr>
                        <p:cTn dur="1" fill="hold">
                          <p:stCondLst>
                            <p:cond delay="0"/>
                          </p:stCondLst>
                        </p:cTn>
                        <p:tgtEl>
                          <p:spTgt spid="10"/>
                        </p:tgtEl>
                        <p:attrNameLst>
                          <p:attrName>style.visibility</p:attrName>
                        </p:attrNameLst>
                      </p:cBhvr>
                      <p:to>
                        <p:strVal val="visible"/>
                      </p:to>
                    </p:set>
                    <p:animEffect transition="in" filter="fade">
                      <p:cBhvr>
                        <p:cTn dur="750"/>
                        <p:tgtEl>
                          <p:spTgt spid="10"/>
                        </p:tgtEl>
                      </p:cBhvr>
                    </p:animEffect>
                  </p:childTnLst>
                </p:cTn>
              </p:par>
            </p:tnLst>
          </p:tmpl>
        </p:tmplLst>
      </p:bldP>
      <p:bldP spid="11"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78</a:t>
            </a:fld>
            <a:endParaRPr lang="fr-FR"/>
          </a:p>
        </p:txBody>
      </p:sp>
      <p:sp>
        <p:nvSpPr>
          <p:cNvPr id="5" name="Rectangle 4"/>
          <p:cNvSpPr/>
          <p:nvPr/>
        </p:nvSpPr>
        <p:spPr>
          <a:xfrm>
            <a:off x="539552" y="788427"/>
            <a:ext cx="8280920" cy="3293209"/>
          </a:xfrm>
          <a:prstGeom prst="rect">
            <a:avLst/>
          </a:prstGeom>
        </p:spPr>
        <p:txBody>
          <a:bodyPr wrap="square">
            <a:spAutoFit/>
          </a:bodyPr>
          <a:lstStyle/>
          <a:p>
            <a:pPr algn="just"/>
            <a:r>
              <a:rPr lang="fr-FR" sz="2800" b="1" dirty="0">
                <a:solidFill>
                  <a:srgbClr val="C00000"/>
                </a:solidFill>
              </a:rPr>
              <a:t>Introduction</a:t>
            </a:r>
            <a:r>
              <a:rPr lang="fr-FR" sz="2800" dirty="0">
                <a:solidFill>
                  <a:srgbClr val="C00000"/>
                </a:solidFill>
              </a:rPr>
              <a:t> :</a:t>
            </a:r>
            <a:endParaRPr lang="fr-FR" sz="2800" b="1" dirty="0">
              <a:solidFill>
                <a:srgbClr val="C00000"/>
              </a:solidFill>
            </a:endParaRPr>
          </a:p>
          <a:p>
            <a:pPr algn="just"/>
            <a:endParaRPr lang="fr-FR" dirty="0" smtClean="0"/>
          </a:p>
          <a:p>
            <a:pPr algn="just"/>
            <a:r>
              <a:rPr lang="fr-FR" dirty="0" smtClean="0"/>
              <a:t>Les </a:t>
            </a:r>
            <a:r>
              <a:rPr lang="fr-FR" dirty="0"/>
              <a:t>managers travaillent dans des organisations, c'est-à-dire des ensembles de personnes rassemblées dans un but précis, eh vue d'atteindre des objectifs par une division du travail et des fonctions, ainsi que par des modalités de coordination définies : un lycée, un club, un lieu de culte, une épicerie de quartier, une équipe de football ou la société Sony sont autant d'organisations' qui partagent trois points communs.</a:t>
            </a:r>
          </a:p>
          <a:p>
            <a:pPr algn="just"/>
            <a:r>
              <a:rPr lang="fr-FR" b="1" dirty="0"/>
              <a:t>Organisation - </a:t>
            </a:r>
            <a:r>
              <a:rPr lang="fr-FR" dirty="0"/>
              <a:t>Ensemble de personnes rassemblées afin d'atteindre des objectifs, par une division du travail et des fonctions, grâce à des modalités de coordination définies.</a:t>
            </a:r>
          </a:p>
        </p:txBody>
      </p:sp>
    </p:spTree>
    <p:extLst>
      <p:ext uri="{BB962C8B-B14F-4D97-AF65-F5344CB8AC3E}">
        <p14:creationId xmlns:p14="http://schemas.microsoft.com/office/powerpoint/2010/main" xmlns="" val="29460803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79</a:t>
            </a:fld>
            <a:endParaRPr lang="fr-FR"/>
          </a:p>
        </p:txBody>
      </p:sp>
      <p:sp>
        <p:nvSpPr>
          <p:cNvPr id="5" name="Rectangle 4"/>
          <p:cNvSpPr/>
          <p:nvPr/>
        </p:nvSpPr>
        <p:spPr>
          <a:xfrm>
            <a:off x="395536" y="472519"/>
            <a:ext cx="8352928" cy="4401205"/>
          </a:xfrm>
          <a:prstGeom prst="rect">
            <a:avLst/>
          </a:prstGeom>
        </p:spPr>
        <p:txBody>
          <a:bodyPr wrap="square">
            <a:spAutoFit/>
          </a:bodyPr>
          <a:lstStyle/>
          <a:p>
            <a:pPr algn="just"/>
            <a:r>
              <a:rPr lang="fr-FR" sz="2800" b="1" dirty="0">
                <a:solidFill>
                  <a:srgbClr val="C00000"/>
                </a:solidFill>
              </a:rPr>
              <a:t>I- Les points communs à toute organisation </a:t>
            </a:r>
            <a:r>
              <a:rPr lang="fr-FR" sz="2800" b="1" dirty="0" smtClean="0">
                <a:solidFill>
                  <a:srgbClr val="C00000"/>
                </a:solidFill>
              </a:rPr>
              <a:t>?</a:t>
            </a:r>
          </a:p>
          <a:p>
            <a:pPr algn="just"/>
            <a:endParaRPr lang="fr-FR" b="1" dirty="0"/>
          </a:p>
          <a:p>
            <a:pPr algn="just"/>
            <a:r>
              <a:rPr lang="fr-FR" dirty="0"/>
              <a:t>Toute organisation sert des objectifs précis et se compose de personnes réunies d'une certaine façon. L'objectif spécifique d'une organisation s'exprime en termes de but ou de configuration de but. </a:t>
            </a:r>
          </a:p>
          <a:p>
            <a:pPr algn="just"/>
            <a:r>
              <a:rPr lang="fr-FR" dirty="0"/>
              <a:t>Ainsi, des individus identifiés prennent des décisions pour fixer ce but et accomplissent une série de tâches afin de transformer ce but en réalité. </a:t>
            </a:r>
          </a:p>
          <a:p>
            <a:pPr algn="just"/>
            <a:r>
              <a:rPr lang="fr-FR" dirty="0"/>
              <a:t>Enfin, les organisations instaurent une structure systématique pour déterminer le comportement de leurs membres, l'orienter et lui fixer des limites. Pour cela, elles établissent des règles, demandent â certains individus d'en contrôler d'autres, forment des équipes de travail ou décrivent les postes afin que chacun sache ce qu'il a à faire. Le terme organisation désigne par conséquent une entité poursuivant un but précis, se composant de personnes ou de membres et possédant une structure systématique.</a:t>
            </a:r>
          </a:p>
          <a:p>
            <a:pPr algn="just"/>
            <a:r>
              <a:rPr lang="fr-FR" b="1" dirty="0"/>
              <a:t> </a:t>
            </a:r>
            <a:endParaRPr lang="fr-FR" dirty="0"/>
          </a:p>
        </p:txBody>
      </p:sp>
    </p:spTree>
    <p:extLst>
      <p:ext uri="{BB962C8B-B14F-4D97-AF65-F5344CB8AC3E}">
        <p14:creationId xmlns:p14="http://schemas.microsoft.com/office/powerpoint/2010/main" xmlns="" val="13511453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a:t>
            </a:fld>
            <a:endParaRPr lang="fr-FR"/>
          </a:p>
        </p:txBody>
      </p:sp>
      <p:sp>
        <p:nvSpPr>
          <p:cNvPr id="5" name="Rectangle 4"/>
          <p:cNvSpPr/>
          <p:nvPr/>
        </p:nvSpPr>
        <p:spPr>
          <a:xfrm>
            <a:off x="323528" y="457234"/>
            <a:ext cx="7416824" cy="461665"/>
          </a:xfrm>
          <a:prstGeom prst="rect">
            <a:avLst/>
          </a:prstGeom>
        </p:spPr>
        <p:txBody>
          <a:bodyPr wrap="square">
            <a:spAutoFit/>
          </a:bodyPr>
          <a:lstStyle/>
          <a:p>
            <a:r>
              <a:rPr lang="fr-FR" sz="2400" b="1" dirty="0">
                <a:solidFill>
                  <a:srgbClr val="C00000"/>
                </a:solidFill>
              </a:rPr>
              <a:t>I-Management et décision au sein de l’entreprise</a:t>
            </a:r>
          </a:p>
        </p:txBody>
      </p:sp>
      <p:sp>
        <p:nvSpPr>
          <p:cNvPr id="6" name="Rectangle 5"/>
          <p:cNvSpPr/>
          <p:nvPr/>
        </p:nvSpPr>
        <p:spPr>
          <a:xfrm>
            <a:off x="539552" y="1146340"/>
            <a:ext cx="7848872" cy="1477328"/>
          </a:xfrm>
          <a:prstGeom prst="rect">
            <a:avLst/>
          </a:prstGeom>
        </p:spPr>
        <p:txBody>
          <a:bodyPr wrap="square">
            <a:spAutoFit/>
          </a:bodyPr>
          <a:lstStyle/>
          <a:p>
            <a:pPr algn="just"/>
            <a:r>
              <a:rPr lang="fr-FR" dirty="0"/>
              <a:t>On distingue deux niveaux de management en fonction de l'importance des effets de la décision : </a:t>
            </a:r>
            <a:endParaRPr lang="fr-FR" dirty="0" smtClean="0"/>
          </a:p>
          <a:p>
            <a:pPr algn="just"/>
            <a:endParaRPr lang="fr-FR" b="1" dirty="0"/>
          </a:p>
          <a:p>
            <a:pPr algn="just"/>
            <a:r>
              <a:rPr lang="fr-FR" b="1" dirty="0" smtClean="0"/>
              <a:t>le </a:t>
            </a:r>
            <a:r>
              <a:rPr lang="fr-FR" b="1" dirty="0">
                <a:solidFill>
                  <a:srgbClr val="C00000"/>
                </a:solidFill>
              </a:rPr>
              <a:t>management stratégique</a:t>
            </a:r>
            <a:r>
              <a:rPr lang="fr-FR" dirty="0">
                <a:solidFill>
                  <a:srgbClr val="C00000"/>
                </a:solidFill>
              </a:rPr>
              <a:t> </a:t>
            </a:r>
            <a:r>
              <a:rPr lang="fr-FR" dirty="0"/>
              <a:t>et le </a:t>
            </a:r>
            <a:r>
              <a:rPr lang="fr-FR" b="1" dirty="0">
                <a:solidFill>
                  <a:srgbClr val="C00000"/>
                </a:solidFill>
              </a:rPr>
              <a:t>management opérationnel</a:t>
            </a:r>
            <a:r>
              <a:rPr lang="fr-FR" dirty="0"/>
              <a:t>. Cette distinction se fonde sur le type et l'importance des décisions prises.</a:t>
            </a:r>
          </a:p>
        </p:txBody>
      </p:sp>
      <p:sp>
        <p:nvSpPr>
          <p:cNvPr id="7" name="Rectangle 6"/>
          <p:cNvSpPr/>
          <p:nvPr/>
        </p:nvSpPr>
        <p:spPr>
          <a:xfrm>
            <a:off x="539552" y="2688125"/>
            <a:ext cx="7848872" cy="923330"/>
          </a:xfrm>
          <a:prstGeom prst="rect">
            <a:avLst/>
          </a:prstGeom>
        </p:spPr>
        <p:txBody>
          <a:bodyPr wrap="square">
            <a:spAutoFit/>
          </a:bodyPr>
          <a:lstStyle/>
          <a:p>
            <a:r>
              <a:rPr lang="fr-FR" dirty="0"/>
              <a:t>La classification de ces décisions par </a:t>
            </a:r>
            <a:r>
              <a:rPr lang="fr-FR" b="1" dirty="0"/>
              <a:t>Harry Igor </a:t>
            </a:r>
            <a:r>
              <a:rPr lang="fr-FR" b="1" dirty="0" err="1"/>
              <a:t>Ansoff</a:t>
            </a:r>
            <a:r>
              <a:rPr lang="fr-FR" dirty="0"/>
              <a:t> à trois niveaux « stratégique, tactique, opérationnel » </a:t>
            </a:r>
            <a:r>
              <a:rPr lang="fr-FR" dirty="0" smtClean="0"/>
              <a:t>.</a:t>
            </a:r>
            <a:endParaRPr lang="fr-FR" dirty="0"/>
          </a:p>
          <a:p>
            <a:r>
              <a:rPr lang="fr-FR" dirty="0"/>
              <a:t> </a:t>
            </a:r>
          </a:p>
        </p:txBody>
      </p:sp>
    </p:spTree>
    <p:extLst>
      <p:ext uri="{BB962C8B-B14F-4D97-AF65-F5344CB8AC3E}">
        <p14:creationId xmlns:p14="http://schemas.microsoft.com/office/powerpoint/2010/main" xmlns="" val="160945318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80</a:t>
            </a:fld>
            <a:endParaRPr lang="fr-FR"/>
          </a:p>
        </p:txBody>
      </p:sp>
      <p:sp>
        <p:nvSpPr>
          <p:cNvPr id="6" name="Rectangle 5"/>
          <p:cNvSpPr/>
          <p:nvPr/>
        </p:nvSpPr>
        <p:spPr>
          <a:xfrm>
            <a:off x="251520" y="133385"/>
            <a:ext cx="8640960" cy="4985980"/>
          </a:xfrm>
          <a:prstGeom prst="rect">
            <a:avLst/>
          </a:prstGeom>
        </p:spPr>
        <p:txBody>
          <a:bodyPr wrap="square">
            <a:spAutoFit/>
          </a:bodyPr>
          <a:lstStyle/>
          <a:p>
            <a:pPr algn="just"/>
            <a:r>
              <a:rPr lang="fr-FR" sz="2400" b="1" dirty="0">
                <a:solidFill>
                  <a:srgbClr val="C00000"/>
                </a:solidFill>
              </a:rPr>
              <a:t>II- La différence entre les managers et les autres collaborateurs de l’entreprise</a:t>
            </a:r>
          </a:p>
          <a:p>
            <a:pPr algn="just"/>
            <a:endParaRPr lang="fr-FR" dirty="0" smtClean="0"/>
          </a:p>
          <a:p>
            <a:pPr algn="just"/>
            <a:r>
              <a:rPr lang="fr-FR" dirty="0" smtClean="0"/>
              <a:t>Il </a:t>
            </a:r>
            <a:r>
              <a:rPr lang="fr-FR" dirty="0"/>
              <a:t>existe deux types de membres, remplissant des fonctions : les employés et les managers. Les employés (on parlera aussi parfois d'exécutants, d'opérationnels ou de collaborateurs, selon le niveau d'autonomie requis) ont la charge d'une tâche donnée, mais n'ont que peu de responsabilité, voire aucune, de supervision du travail des autres : par exemple, ils enregistrent par téléphone une commande ou une inscription à un cours, assurent une relation commerciale ou réalisent une opération sur une chaîne de montage. Les managers, en revanche, dirigent les activités des employés et responsables de niveau inférieur et se répartissent généralement en trois catégories : les cadres dirigeants, les cadres intermédiaires et les agents de maîtrise.</a:t>
            </a:r>
          </a:p>
          <a:p>
            <a:pPr algn="just"/>
            <a:r>
              <a:rPr lang="fr-FR" b="1" dirty="0"/>
              <a:t>Employés</a:t>
            </a:r>
            <a:r>
              <a:rPr lang="fr-FR" dirty="0"/>
              <a:t> - Personnes s'occupant d'une tâche donnée et n'ayant aucune responsabilité de supervision du travail des autres,</a:t>
            </a:r>
          </a:p>
          <a:p>
            <a:pPr algn="just"/>
            <a:r>
              <a:rPr lang="fr-FR" b="1" dirty="0"/>
              <a:t>Managers</a:t>
            </a:r>
            <a:r>
              <a:rPr lang="fr-FR" dirty="0"/>
              <a:t> - Personnes coordonnant et dirigeant dans une organisation les activités des autres, soit en mode hiérarchique, soit en mode transversal.</a:t>
            </a:r>
          </a:p>
        </p:txBody>
      </p:sp>
    </p:spTree>
    <p:extLst>
      <p:ext uri="{BB962C8B-B14F-4D97-AF65-F5344CB8AC3E}">
        <p14:creationId xmlns:p14="http://schemas.microsoft.com/office/powerpoint/2010/main" xmlns="" val="41092894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81</a:t>
            </a:fld>
            <a:endParaRPr lang="fr-FR"/>
          </a:p>
        </p:txBody>
      </p:sp>
      <p:sp>
        <p:nvSpPr>
          <p:cNvPr id="5" name="Rectangle 4"/>
          <p:cNvSpPr/>
          <p:nvPr/>
        </p:nvSpPr>
        <p:spPr>
          <a:xfrm>
            <a:off x="539552" y="1241380"/>
            <a:ext cx="7920880" cy="3416320"/>
          </a:xfrm>
          <a:prstGeom prst="rect">
            <a:avLst/>
          </a:prstGeom>
        </p:spPr>
        <p:txBody>
          <a:bodyPr wrap="square">
            <a:spAutoFit/>
          </a:bodyPr>
          <a:lstStyle/>
          <a:p>
            <a:pPr algn="just"/>
            <a:r>
              <a:rPr lang="fr-FR" dirty="0"/>
              <a:t> Les managers ont également directement en charge certaines tâches et assument parfois des responsabilités pratiques. Par exemple, un responsable régional des ventes d'un distributeur de fournitures industrielles ou de produits pharmaceutiques n'échappera pas au traitement direct de certains clients, même s'il contrôle par ailleurs les activités d'autres vendeurs sur chaque secteur géographique. La différence essentielle entre les deux groupes est donc que les managers ont des employés ou des collaborateurs qui leur rendent des comptes.</a:t>
            </a:r>
          </a:p>
          <a:p>
            <a:pPr algn="just"/>
            <a:r>
              <a:rPr lang="fr-FR" dirty="0"/>
              <a:t> </a:t>
            </a:r>
          </a:p>
          <a:p>
            <a:pPr algn="just"/>
            <a:r>
              <a:rPr lang="fr-FR" dirty="0"/>
              <a:t> </a:t>
            </a:r>
          </a:p>
          <a:p>
            <a:pPr algn="just"/>
            <a:r>
              <a:rPr lang="fr-FR" dirty="0"/>
              <a:t> </a:t>
            </a:r>
          </a:p>
          <a:p>
            <a:pPr algn="just"/>
            <a:r>
              <a:rPr lang="fr-FR" dirty="0"/>
              <a:t> </a:t>
            </a:r>
          </a:p>
        </p:txBody>
      </p:sp>
    </p:spTree>
    <p:extLst>
      <p:ext uri="{BB962C8B-B14F-4D97-AF65-F5344CB8AC3E}">
        <p14:creationId xmlns:p14="http://schemas.microsoft.com/office/powerpoint/2010/main" xmlns="" val="22359612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82</a:t>
            </a:fld>
            <a:endParaRPr lang="fr-FR"/>
          </a:p>
        </p:txBody>
      </p:sp>
      <p:sp>
        <p:nvSpPr>
          <p:cNvPr id="5" name="Rectangle 4"/>
          <p:cNvSpPr/>
          <p:nvPr/>
        </p:nvSpPr>
        <p:spPr>
          <a:xfrm>
            <a:off x="467544" y="337220"/>
            <a:ext cx="7128792" cy="369332"/>
          </a:xfrm>
          <a:prstGeom prst="rect">
            <a:avLst/>
          </a:prstGeom>
        </p:spPr>
        <p:txBody>
          <a:bodyPr wrap="square">
            <a:spAutoFit/>
          </a:bodyPr>
          <a:lstStyle/>
          <a:p>
            <a:r>
              <a:rPr lang="fr-FR" dirty="0"/>
              <a:t>La place des managers dans leur organisation </a:t>
            </a:r>
            <a:endParaRPr lang="fr-FR" b="1" dirty="0"/>
          </a:p>
        </p:txBody>
      </p:sp>
      <p:pic>
        <p:nvPicPr>
          <p:cNvPr id="10243" name="Picture 3"/>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373088" y="780293"/>
            <a:ext cx="6583288" cy="43094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88795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down)">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83</a:t>
            </a:fld>
            <a:endParaRPr lang="fr-FR"/>
          </a:p>
        </p:txBody>
      </p:sp>
      <p:sp>
        <p:nvSpPr>
          <p:cNvPr id="5" name="Rectangle 4"/>
          <p:cNvSpPr/>
          <p:nvPr/>
        </p:nvSpPr>
        <p:spPr>
          <a:xfrm>
            <a:off x="539552" y="493425"/>
            <a:ext cx="8136904" cy="4524315"/>
          </a:xfrm>
          <a:prstGeom prst="rect">
            <a:avLst/>
          </a:prstGeom>
        </p:spPr>
        <p:txBody>
          <a:bodyPr wrap="square">
            <a:spAutoFit/>
          </a:bodyPr>
          <a:lstStyle/>
          <a:p>
            <a:pPr algn="just"/>
            <a:r>
              <a:rPr lang="fr-FR" dirty="0"/>
              <a:t>Bien que faciles à repérer, les managers possèdent des titres très différents. Les agents de maîtrise correspondent généralement aux surveillants, chefs d'équipe ou coordinateurs. Leur mission consiste à gérer les activités quotidiennes des employés. Les cadres intermédiaires occupent quant à eux des niveaux de management oscillant entre le terrain (surveillant) et les hautes sphères. Ils dirigent d'autres managers, voire des employés, et se chargent de traduire les objectifs de la direction en données exploitables par les responsables et collaborateurs de niveau inférieur. Au sein des organisations, les cadres intermédiaires sont des chefs d'agence ou de département, des chefs de projets, des responsables d'unité, des chefs de district ou de service.</a:t>
            </a:r>
          </a:p>
          <a:p>
            <a:pPr algn="just"/>
            <a:r>
              <a:rPr lang="fr-FR" dirty="0"/>
              <a:t>A la pointe de la pyramide se trouvent les cadres dirigeants. Ils sont chargés de prendre des décisions sur la direction de l'organisation et d'instaurer des règles s'appliquant à tous les membres. Les hauts dirigeants sont des vice-présidents, P.-D.G., présidents honoraires, directeurs généraux ou encore membres du comité de direction.</a:t>
            </a:r>
          </a:p>
        </p:txBody>
      </p:sp>
    </p:spTree>
    <p:extLst>
      <p:ext uri="{BB962C8B-B14F-4D97-AF65-F5344CB8AC3E}">
        <p14:creationId xmlns:p14="http://schemas.microsoft.com/office/powerpoint/2010/main" xmlns="" val="39115005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84</a:t>
            </a:fld>
            <a:endParaRPr lang="fr-FR"/>
          </a:p>
        </p:txBody>
      </p:sp>
      <p:sp>
        <p:nvSpPr>
          <p:cNvPr id="5" name="Rectangle 4"/>
          <p:cNvSpPr/>
          <p:nvPr/>
        </p:nvSpPr>
        <p:spPr>
          <a:xfrm>
            <a:off x="467544" y="1129308"/>
            <a:ext cx="7992888" cy="2893100"/>
          </a:xfrm>
          <a:prstGeom prst="rect">
            <a:avLst/>
          </a:prstGeom>
        </p:spPr>
        <p:txBody>
          <a:bodyPr wrap="square">
            <a:spAutoFit/>
          </a:bodyPr>
          <a:lstStyle/>
          <a:p>
            <a:pPr algn="just"/>
            <a:r>
              <a:rPr lang="fr-FR" b="1" dirty="0"/>
              <a:t>Une organisation</a:t>
            </a:r>
            <a:r>
              <a:rPr lang="fr-FR" dirty="0"/>
              <a:t> définissent les tâches qui seront exécutées, les personnes qui s’en chargent, comment regrouper les missions, qui rendra des comptes à qui été à quel niveau les décisions seront prises</a:t>
            </a:r>
            <a:r>
              <a:rPr lang="fr-FR" dirty="0" smtClean="0"/>
              <a:t>.</a:t>
            </a:r>
          </a:p>
          <a:p>
            <a:pPr algn="just"/>
            <a:endParaRPr lang="fr-FR" dirty="0"/>
          </a:p>
          <a:p>
            <a:pPr algn="just"/>
            <a:r>
              <a:rPr lang="fr-FR" sz="2000" b="1" dirty="0" smtClean="0">
                <a:solidFill>
                  <a:srgbClr val="C00000"/>
                </a:solidFill>
              </a:rPr>
              <a:t>A-Terminologie</a:t>
            </a:r>
          </a:p>
          <a:p>
            <a:pPr algn="just"/>
            <a:endParaRPr lang="fr-FR" b="1" dirty="0"/>
          </a:p>
          <a:p>
            <a:pPr algn="just"/>
            <a:r>
              <a:rPr lang="fr-FR" b="1" i="1" dirty="0"/>
              <a:t>	Organisation- </a:t>
            </a:r>
            <a:r>
              <a:rPr lang="fr-FR" i="1" dirty="0"/>
              <a:t>phase du processus de management consistant</a:t>
            </a:r>
            <a:r>
              <a:rPr lang="fr-FR" b="1" i="1" dirty="0"/>
              <a:t> </a:t>
            </a:r>
            <a:r>
              <a:rPr lang="fr-FR" i="1" dirty="0"/>
              <a:t>à déterminer les tâches devant être effectuées, qui s’en charger, comment regrouper les misions, qui rend des comptes à qui et le niveau auquel les décisions sont prises</a:t>
            </a:r>
            <a:r>
              <a:rPr lang="fr-FR" dirty="0"/>
              <a:t>.</a:t>
            </a:r>
          </a:p>
        </p:txBody>
      </p:sp>
    </p:spTree>
    <p:extLst>
      <p:ext uri="{BB962C8B-B14F-4D97-AF65-F5344CB8AC3E}">
        <p14:creationId xmlns:p14="http://schemas.microsoft.com/office/powerpoint/2010/main" xmlns="" val="31897393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85</a:t>
            </a:fld>
            <a:endParaRPr lang="fr-FR"/>
          </a:p>
        </p:txBody>
      </p:sp>
      <p:sp>
        <p:nvSpPr>
          <p:cNvPr id="5" name="Rectangle 4"/>
          <p:cNvSpPr/>
          <p:nvPr/>
        </p:nvSpPr>
        <p:spPr>
          <a:xfrm>
            <a:off x="395536" y="288434"/>
            <a:ext cx="8280920" cy="4801314"/>
          </a:xfrm>
          <a:prstGeom prst="rect">
            <a:avLst/>
          </a:prstGeom>
        </p:spPr>
        <p:txBody>
          <a:bodyPr wrap="square">
            <a:spAutoFit/>
          </a:bodyPr>
          <a:lstStyle/>
          <a:p>
            <a:pPr algn="just"/>
            <a:r>
              <a:rPr lang="fr-FR" dirty="0"/>
              <a:t>Les organisations se composent avant tout d'individus, hommes et femmes, que le manager doit diriger et coordonner en fonction des activités à mener et des objectifs à atteindre. Cette activité de </a:t>
            </a:r>
            <a:r>
              <a:rPr lang="fr-FR" b="1" dirty="0"/>
              <a:t>direction</a:t>
            </a:r>
            <a:r>
              <a:rPr lang="fr-FR" dirty="0"/>
              <a:t> - souvent qualifiée de leadership - consiste à motiver les employés, administrer les activités des autres, choisir le canal de communication le plus probant et résoudre les conflits entre membres.</a:t>
            </a:r>
          </a:p>
          <a:p>
            <a:pPr algn="just"/>
            <a:r>
              <a:rPr lang="fr-FR" b="1" i="1" dirty="0"/>
              <a:t>Direction</a:t>
            </a:r>
            <a:r>
              <a:rPr lang="fr-FR" i="1" dirty="0"/>
              <a:t> - Phase du processus de management comprenant la motivation des personnes, l'administration des activités des autres collaborateurs, le choix du canal de communication le plus probant et des messages les plus percutants ainsi que la résolution des conflits.</a:t>
            </a:r>
            <a:endParaRPr lang="fr-FR" dirty="0"/>
          </a:p>
          <a:p>
            <a:pPr algn="just"/>
            <a:r>
              <a:rPr lang="fr-FR" dirty="0"/>
              <a:t>Enfin, les managers doivent exercer un </a:t>
            </a:r>
            <a:r>
              <a:rPr lang="fr-FR" b="1" dirty="0"/>
              <a:t>contrôle</a:t>
            </a:r>
            <a:r>
              <a:rPr lang="fr-FR" dirty="0"/>
              <a:t>. Une fois les objectifs définis, les plans établis, les structures mises en place et le personnel recruté, formé et motivé, reste encore à surveiller les performances de l'organisation. Celles-ci doivent être confrontées aux objectifs fixés : en cas d'écart constaté, il revient au manager de remettre l'organisation sur les rails. Cette méthode de pilotage, faite de comparaisons et de corrections permanentes, constitue précisément le processus de contrôle.</a:t>
            </a:r>
          </a:p>
        </p:txBody>
      </p:sp>
    </p:spTree>
    <p:extLst>
      <p:ext uri="{BB962C8B-B14F-4D97-AF65-F5344CB8AC3E}">
        <p14:creationId xmlns:p14="http://schemas.microsoft.com/office/powerpoint/2010/main" xmlns="" val="29460803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86</a:t>
            </a:fld>
            <a:endParaRPr lang="fr-FR"/>
          </a:p>
        </p:txBody>
      </p:sp>
      <p:sp>
        <p:nvSpPr>
          <p:cNvPr id="5" name="Rectangle 4"/>
          <p:cNvSpPr/>
          <p:nvPr/>
        </p:nvSpPr>
        <p:spPr>
          <a:xfrm>
            <a:off x="395536" y="553244"/>
            <a:ext cx="8280920" cy="4247317"/>
          </a:xfrm>
          <a:prstGeom prst="rect">
            <a:avLst/>
          </a:prstGeom>
        </p:spPr>
        <p:txBody>
          <a:bodyPr wrap="square">
            <a:spAutoFit/>
          </a:bodyPr>
          <a:lstStyle/>
          <a:p>
            <a:pPr algn="just"/>
            <a:r>
              <a:rPr lang="fr-FR" b="1" i="1" dirty="0"/>
              <a:t>Contrôle –</a:t>
            </a:r>
            <a:r>
              <a:rPr lang="fr-FR" i="1" dirty="0"/>
              <a:t> phase de processus de management visant à surveiller les performances, à les comparer avec les objectifs et à corriger tout écart éventuel.</a:t>
            </a:r>
            <a:endParaRPr lang="fr-FR" dirty="0"/>
          </a:p>
          <a:p>
            <a:pPr algn="just"/>
            <a:r>
              <a:rPr lang="fr-FR" dirty="0"/>
              <a:t>II- les rôles du manager selon </a:t>
            </a:r>
            <a:r>
              <a:rPr lang="fr-FR" dirty="0" err="1"/>
              <a:t>Mintzberg</a:t>
            </a:r>
            <a:r>
              <a:rPr lang="fr-FR" dirty="0"/>
              <a:t> </a:t>
            </a:r>
            <a:endParaRPr lang="fr-FR" b="1" dirty="0"/>
          </a:p>
          <a:p>
            <a:pPr algn="just"/>
            <a:r>
              <a:rPr lang="fr-FR" dirty="0" err="1"/>
              <a:t>A-Rôle</a:t>
            </a:r>
            <a:r>
              <a:rPr lang="fr-FR" dirty="0"/>
              <a:t> interpersonnels </a:t>
            </a:r>
            <a:endParaRPr lang="fr-FR" b="1" dirty="0"/>
          </a:p>
          <a:p>
            <a:pPr algn="just"/>
            <a:r>
              <a:rPr lang="fr-FR" b="1" dirty="0"/>
              <a:t>Symbole</a:t>
            </a:r>
            <a:r>
              <a:rPr lang="fr-FR" dirty="0"/>
              <a:t> : représentation symbolique, obligation d’accomplir plusieurs tâches routinières de nature juridique ou sociale.</a:t>
            </a:r>
          </a:p>
          <a:p>
            <a:pPr algn="just"/>
            <a:r>
              <a:rPr lang="fr-FR" i="1" dirty="0"/>
              <a:t>Accueillir des visiteurs, signer des documents officiels.</a:t>
            </a:r>
            <a:endParaRPr lang="fr-FR" dirty="0"/>
          </a:p>
          <a:p>
            <a:pPr algn="just"/>
            <a:r>
              <a:rPr lang="fr-FR" b="1" dirty="0"/>
              <a:t>Leader : </a:t>
            </a:r>
            <a:r>
              <a:rPr lang="fr-FR" dirty="0"/>
              <a:t>chargé de motiver et d’encourager la personnelle, responsable de l’embauche, de la formation et autre tâche connexe  </a:t>
            </a:r>
          </a:p>
          <a:p>
            <a:pPr algn="just"/>
            <a:r>
              <a:rPr lang="fr-FR" i="1" dirty="0"/>
              <a:t>Se livre à toutes les activités impliquant des employés </a:t>
            </a:r>
            <a:endParaRPr lang="fr-FR" dirty="0"/>
          </a:p>
          <a:p>
            <a:pPr algn="just"/>
            <a:r>
              <a:rPr lang="fr-FR" b="1" dirty="0"/>
              <a:t>Agent de liaison </a:t>
            </a:r>
            <a:r>
              <a:rPr lang="fr-FR" dirty="0"/>
              <a:t>: conserver le réseau naturel de contacts externes et d’informateurs faveurs et renseignement utiles.</a:t>
            </a:r>
          </a:p>
          <a:p>
            <a:pPr algn="just"/>
            <a:r>
              <a:rPr lang="fr-FR" i="1" dirty="0"/>
              <a:t>Répondre au courrier, effectuer des tâches externes au comité de direction ainsi que des activités impliquant des intervenants de l’extérieur</a:t>
            </a:r>
            <a:r>
              <a:rPr lang="fr-FR" dirty="0"/>
              <a:t>.</a:t>
            </a:r>
          </a:p>
        </p:txBody>
      </p:sp>
    </p:spTree>
    <p:extLst>
      <p:ext uri="{BB962C8B-B14F-4D97-AF65-F5344CB8AC3E}">
        <p14:creationId xmlns:p14="http://schemas.microsoft.com/office/powerpoint/2010/main" xmlns="" val="13511453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87</a:t>
            </a:fld>
            <a:endParaRPr lang="fr-FR"/>
          </a:p>
        </p:txBody>
      </p:sp>
      <p:sp>
        <p:nvSpPr>
          <p:cNvPr id="5" name="Rectangle 4"/>
          <p:cNvSpPr/>
          <p:nvPr/>
        </p:nvSpPr>
        <p:spPr>
          <a:xfrm>
            <a:off x="611560" y="471358"/>
            <a:ext cx="7920880" cy="4462760"/>
          </a:xfrm>
          <a:prstGeom prst="rect">
            <a:avLst/>
          </a:prstGeom>
        </p:spPr>
        <p:txBody>
          <a:bodyPr wrap="square">
            <a:spAutoFit/>
          </a:bodyPr>
          <a:lstStyle/>
          <a:p>
            <a:pPr algn="just"/>
            <a:r>
              <a:rPr lang="fr-FR" sz="3200" b="1" dirty="0">
                <a:solidFill>
                  <a:srgbClr val="C00000"/>
                </a:solidFill>
              </a:rPr>
              <a:t>B- Rôles </a:t>
            </a:r>
            <a:r>
              <a:rPr lang="fr-FR" sz="3200" b="1" dirty="0" smtClean="0">
                <a:solidFill>
                  <a:srgbClr val="C00000"/>
                </a:solidFill>
              </a:rPr>
              <a:t>informationnels</a:t>
            </a:r>
          </a:p>
          <a:p>
            <a:pPr algn="just"/>
            <a:endParaRPr lang="fr-FR" dirty="0"/>
          </a:p>
          <a:p>
            <a:pPr algn="just"/>
            <a:r>
              <a:rPr lang="fr-FR" b="1" dirty="0"/>
              <a:t>Observateur actif : </a:t>
            </a:r>
            <a:r>
              <a:rPr lang="fr-FR" dirty="0"/>
              <a:t>recherche et reçoit une foule d’informations (le plus souvent d’actualité) afin de mieux cerner l’organisation et son environnement, point névralgique des donnés internes comme externes.</a:t>
            </a:r>
          </a:p>
          <a:p>
            <a:pPr algn="just"/>
            <a:r>
              <a:rPr lang="fr-FR" i="1" dirty="0"/>
              <a:t>Lire les journaux et les rapports, entretenir les contacts personnels.</a:t>
            </a:r>
            <a:endParaRPr lang="fr-FR" dirty="0"/>
          </a:p>
          <a:p>
            <a:pPr algn="just"/>
            <a:r>
              <a:rPr lang="fr-FR" b="1" dirty="0"/>
              <a:t>Diffuseur :</a:t>
            </a:r>
            <a:r>
              <a:rPr lang="fr-FR" dirty="0"/>
              <a:t> transmet des informations reçues d’autres employés à des membres de l’organisation (certaines données sont factuelles, d’autres supposent l’interprétation et l’intégration de plusieurs postes d’influence).</a:t>
            </a:r>
          </a:p>
          <a:p>
            <a:pPr algn="just"/>
            <a:r>
              <a:rPr lang="fr-FR" i="1" dirty="0"/>
              <a:t>Organiser des réunions d’information, faire des annonces pour diffuser l’information.</a:t>
            </a:r>
            <a:endParaRPr lang="fr-FR" dirty="0"/>
          </a:p>
          <a:p>
            <a:pPr algn="just"/>
            <a:r>
              <a:rPr lang="fr-FR" b="1" dirty="0"/>
              <a:t>Porte-parole : </a:t>
            </a:r>
            <a:r>
              <a:rPr lang="fr-FR" dirty="0"/>
              <a:t>transmet des informations à des intervenants externes sur</a:t>
            </a:r>
            <a:r>
              <a:rPr lang="fr-FR" b="1" dirty="0"/>
              <a:t> </a:t>
            </a:r>
            <a:r>
              <a:rPr lang="fr-FR" dirty="0"/>
              <a:t>les plans, règles actions résultats, </a:t>
            </a:r>
            <a:r>
              <a:rPr lang="fr-FR" dirty="0" err="1"/>
              <a:t>etc</a:t>
            </a:r>
            <a:r>
              <a:rPr lang="fr-FR" dirty="0"/>
              <a:t>, sert d’expert sur l’activité de l’organisation.</a:t>
            </a:r>
          </a:p>
          <a:p>
            <a:pPr algn="just"/>
            <a:r>
              <a:rPr lang="fr-FR" i="1" dirty="0"/>
              <a:t>Tenir des réunions de direction, fournir des informations aux médias.</a:t>
            </a:r>
            <a:endParaRPr lang="fr-FR" dirty="0"/>
          </a:p>
        </p:txBody>
      </p:sp>
    </p:spTree>
    <p:extLst>
      <p:ext uri="{BB962C8B-B14F-4D97-AF65-F5344CB8AC3E}">
        <p14:creationId xmlns:p14="http://schemas.microsoft.com/office/powerpoint/2010/main" xmlns="" val="41092894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88</a:t>
            </a:fld>
            <a:endParaRPr lang="fr-FR"/>
          </a:p>
        </p:txBody>
      </p:sp>
      <p:sp>
        <p:nvSpPr>
          <p:cNvPr id="5" name="Rectangle 4"/>
          <p:cNvSpPr/>
          <p:nvPr/>
        </p:nvSpPr>
        <p:spPr>
          <a:xfrm>
            <a:off x="395536" y="278561"/>
            <a:ext cx="8496944" cy="4955203"/>
          </a:xfrm>
          <a:prstGeom prst="rect">
            <a:avLst/>
          </a:prstGeom>
        </p:spPr>
        <p:txBody>
          <a:bodyPr wrap="square">
            <a:spAutoFit/>
          </a:bodyPr>
          <a:lstStyle/>
          <a:p>
            <a:pPr algn="just"/>
            <a:r>
              <a:rPr lang="fr-FR" sz="2800" b="1" dirty="0" smtClean="0">
                <a:solidFill>
                  <a:srgbClr val="C00000"/>
                </a:solidFill>
              </a:rPr>
              <a:t>C- Rôle </a:t>
            </a:r>
            <a:r>
              <a:rPr lang="fr-FR" sz="2800" b="1" dirty="0">
                <a:solidFill>
                  <a:srgbClr val="C00000"/>
                </a:solidFill>
              </a:rPr>
              <a:t>décisionnels </a:t>
            </a:r>
            <a:endParaRPr lang="fr-FR" sz="2800" b="1" dirty="0" smtClean="0">
              <a:solidFill>
                <a:srgbClr val="C00000"/>
              </a:solidFill>
            </a:endParaRPr>
          </a:p>
          <a:p>
            <a:pPr algn="just"/>
            <a:endParaRPr lang="fr-FR" dirty="0"/>
          </a:p>
          <a:p>
            <a:pPr algn="just"/>
            <a:r>
              <a:rPr lang="fr-FR" b="1" dirty="0"/>
              <a:t>Entrepreneur : </a:t>
            </a:r>
            <a:r>
              <a:rPr lang="fr-FR" dirty="0"/>
              <a:t>recherche dans l’organisation et son environnement des occasions d’avance et lance des « projets d’amélioration » pour instaurer des changements, contrôle l’élaboration de certains projets</a:t>
            </a:r>
            <a:r>
              <a:rPr lang="fr-FR" b="1" dirty="0"/>
              <a:t>.</a:t>
            </a:r>
            <a:endParaRPr lang="fr-FR" dirty="0"/>
          </a:p>
          <a:p>
            <a:pPr algn="just"/>
            <a:r>
              <a:rPr lang="fr-FR" i="1" dirty="0"/>
              <a:t>Organiser des séances stratégiques et de discussion pour mettre au point de nouveaux programmes </a:t>
            </a:r>
            <a:endParaRPr lang="fr-FR" dirty="0"/>
          </a:p>
          <a:p>
            <a:pPr algn="just"/>
            <a:r>
              <a:rPr lang="fr-FR" b="1" dirty="0"/>
              <a:t>Régulateur</a:t>
            </a:r>
            <a:r>
              <a:rPr lang="fr-FR" dirty="0"/>
              <a:t> : chargé des actions de correction lorsque l’organisation doit faire face à des problèmes majeurs.</a:t>
            </a:r>
          </a:p>
          <a:p>
            <a:pPr algn="just"/>
            <a:r>
              <a:rPr lang="fr-FR" i="1" dirty="0"/>
              <a:t>Organiser des séances stratégiques et de discussion portant sur des problèmes et des crises.</a:t>
            </a:r>
            <a:endParaRPr lang="fr-FR" dirty="0"/>
          </a:p>
          <a:p>
            <a:pPr algn="just"/>
            <a:r>
              <a:rPr lang="fr-FR" b="1" dirty="0"/>
              <a:t>Répartiteur des ressources :</a:t>
            </a:r>
            <a:r>
              <a:rPr lang="fr-FR" dirty="0"/>
              <a:t> chargé d’attribuer des ressources en tout genre, en d’autres termes de prendre ou d’approuver toutes les décisions importantes </a:t>
            </a:r>
          </a:p>
          <a:p>
            <a:pPr algn="just"/>
            <a:r>
              <a:rPr lang="fr-FR" i="1" dirty="0"/>
              <a:t>Planifier, demander des autorisations, réaliser toute activité relevant du budget et de la programmation du travail des employés </a:t>
            </a:r>
            <a:endParaRPr lang="fr-FR" dirty="0"/>
          </a:p>
          <a:p>
            <a:pPr algn="just"/>
            <a:r>
              <a:rPr lang="fr-FR" b="1" dirty="0"/>
              <a:t>Négociateur :</a:t>
            </a:r>
            <a:r>
              <a:rPr lang="fr-FR" dirty="0"/>
              <a:t> chargé de représenter l’organisation lors des négociations.</a:t>
            </a:r>
          </a:p>
          <a:p>
            <a:pPr algn="just"/>
            <a:r>
              <a:rPr lang="fr-FR" i="1" dirty="0"/>
              <a:t>Participer à des négociations avec les syndicats ou les fournisseurs</a:t>
            </a:r>
            <a:r>
              <a:rPr lang="fr-FR" dirty="0"/>
              <a:t>.</a:t>
            </a:r>
          </a:p>
        </p:txBody>
      </p:sp>
    </p:spTree>
    <p:extLst>
      <p:ext uri="{BB962C8B-B14F-4D97-AF65-F5344CB8AC3E}">
        <p14:creationId xmlns:p14="http://schemas.microsoft.com/office/powerpoint/2010/main" xmlns="" val="22359612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89</a:t>
            </a:fld>
            <a:endParaRPr lang="fr-FR"/>
          </a:p>
        </p:txBody>
      </p:sp>
      <p:sp>
        <p:nvSpPr>
          <p:cNvPr id="5" name="Rectangle 4"/>
          <p:cNvSpPr/>
          <p:nvPr/>
        </p:nvSpPr>
        <p:spPr>
          <a:xfrm>
            <a:off x="107504" y="1791896"/>
            <a:ext cx="8784976" cy="1569660"/>
          </a:xfrm>
          <a:prstGeom prst="rect">
            <a:avLst/>
          </a:prstGeom>
        </p:spPr>
        <p:txBody>
          <a:bodyPr wrap="square">
            <a:spAutoFit/>
          </a:bodyPr>
          <a:lstStyle/>
          <a:p>
            <a:pPr algn="ctr"/>
            <a:r>
              <a:rPr lang="fr-FR" sz="3200" b="1" dirty="0">
                <a:solidFill>
                  <a:srgbClr val="C00000"/>
                </a:solidFill>
              </a:rPr>
              <a:t>Importance des rôles de management dans les petites et les grandes entreprises </a:t>
            </a:r>
            <a:endParaRPr lang="fr-FR" sz="3200" dirty="0">
              <a:solidFill>
                <a:srgbClr val="C00000"/>
              </a:solidFill>
            </a:endParaRPr>
          </a:p>
          <a:p>
            <a:pPr algn="ctr"/>
            <a:r>
              <a:rPr lang="fr-FR" sz="3200" b="1" dirty="0">
                <a:solidFill>
                  <a:srgbClr val="C00000"/>
                </a:solidFill>
              </a:rPr>
              <a:t>Importances des rôles</a:t>
            </a:r>
            <a:endParaRPr lang="fr-FR" sz="3200" dirty="0">
              <a:solidFill>
                <a:srgbClr val="C00000"/>
              </a:solidFill>
            </a:endParaRPr>
          </a:p>
        </p:txBody>
      </p:sp>
    </p:spTree>
    <p:extLst>
      <p:ext uri="{BB962C8B-B14F-4D97-AF65-F5344CB8AC3E}">
        <p14:creationId xmlns:p14="http://schemas.microsoft.com/office/powerpoint/2010/main" xmlns="" val="198887952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a:t>
            </a:fld>
            <a:endParaRPr lang="fr-FR"/>
          </a:p>
        </p:txBody>
      </p:sp>
      <p:sp>
        <p:nvSpPr>
          <p:cNvPr id="5" name="Rectangle 4"/>
          <p:cNvSpPr/>
          <p:nvPr/>
        </p:nvSpPr>
        <p:spPr>
          <a:xfrm>
            <a:off x="395536" y="337220"/>
            <a:ext cx="3903633" cy="369332"/>
          </a:xfrm>
          <a:prstGeom prst="rect">
            <a:avLst/>
          </a:prstGeom>
        </p:spPr>
        <p:txBody>
          <a:bodyPr wrap="none">
            <a:spAutoFit/>
          </a:bodyPr>
          <a:lstStyle/>
          <a:p>
            <a:r>
              <a:rPr lang="fr-FR" dirty="0" smtClean="0"/>
              <a:t>ces décisions sont expliquées ainsi :</a:t>
            </a:r>
            <a:endParaRPr lang="fr-FR" dirty="0"/>
          </a:p>
        </p:txBody>
      </p:sp>
      <p:sp>
        <p:nvSpPr>
          <p:cNvPr id="6" name="Text Box 2"/>
          <p:cNvSpPr txBox="1">
            <a:spLocks noChangeArrowheads="1"/>
          </p:cNvSpPr>
          <p:nvPr/>
        </p:nvSpPr>
        <p:spPr bwMode="auto">
          <a:xfrm>
            <a:off x="1056494" y="1305423"/>
            <a:ext cx="1563688" cy="536953"/>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bg1"/>
                </a:solidFill>
                <a:effectLst/>
                <a:latin typeface="Calibri" pitchFamily="34" charset="0"/>
                <a:ea typeface="Arial" pitchFamily="34" charset="0"/>
                <a:cs typeface="Arial" pitchFamily="34" charset="0"/>
              </a:rPr>
              <a:t>Les décisions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bg1"/>
                </a:solidFill>
                <a:effectLst/>
                <a:latin typeface="Calibri" pitchFamily="34" charset="0"/>
                <a:ea typeface="Arial" pitchFamily="34" charset="0"/>
                <a:cs typeface="Arial" pitchFamily="34" charset="0"/>
              </a:rPr>
              <a:t>Opérationnelles </a:t>
            </a:r>
            <a:endParaRPr kumimoji="0" lang="fr-FR" sz="2000" b="1" i="0" u="none" strike="noStrike" cap="none" normalizeH="0" baseline="0" smtClean="0">
              <a:ln>
                <a:noFill/>
              </a:ln>
              <a:solidFill>
                <a:schemeClr val="bg1"/>
              </a:solidFill>
              <a:effectLst/>
              <a:latin typeface="Arial" pitchFamily="34" charset="0"/>
              <a:cs typeface="Arial" pitchFamily="34" charset="0"/>
            </a:endParaRPr>
          </a:p>
        </p:txBody>
      </p:sp>
      <p:sp>
        <p:nvSpPr>
          <p:cNvPr id="7" name="Text Box 3"/>
          <p:cNvSpPr txBox="1">
            <a:spLocks noChangeArrowheads="1"/>
          </p:cNvSpPr>
          <p:nvPr/>
        </p:nvSpPr>
        <p:spPr bwMode="auto">
          <a:xfrm>
            <a:off x="2771800" y="1057300"/>
            <a:ext cx="5616624" cy="103319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Arial" pitchFamily="34" charset="0"/>
                <a:cs typeface="Arial" pitchFamily="34" charset="0"/>
              </a:rPr>
              <a:t>Elles s’inscrivent dans le court terme, elles ont souvent impact local et sont généralement réversibles.</a:t>
            </a:r>
            <a:endParaRPr kumimoji="0" lang="fr-FR" sz="16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Arial" pitchFamily="34" charset="0"/>
                <a:cs typeface="Arial" pitchFamily="34" charset="0"/>
              </a:rPr>
              <a:t>exemple : La gestion des stocks, la promotion des ventes, la réalisation d’un programme de production </a:t>
            </a:r>
            <a:r>
              <a:rPr kumimoji="0" lang="fr-FR"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4"/>
          <p:cNvSpPr txBox="1">
            <a:spLocks noChangeArrowheads="1"/>
          </p:cNvSpPr>
          <p:nvPr/>
        </p:nvSpPr>
        <p:spPr bwMode="auto">
          <a:xfrm>
            <a:off x="1056494" y="2564829"/>
            <a:ext cx="1563688" cy="796727"/>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fr-FR"/>
            </a:defPPr>
            <a:lvl1pPr marR="0" lvl="0" indent="0" algn="ctr" fontAlgn="base">
              <a:lnSpc>
                <a:spcPct val="100000"/>
              </a:lnSpc>
              <a:spcBef>
                <a:spcPct val="0"/>
              </a:spcBef>
              <a:spcAft>
                <a:spcPct val="0"/>
              </a:spcAft>
              <a:buClrTx/>
              <a:buSzTx/>
              <a:buFontTx/>
              <a:buNone/>
              <a:tabLst/>
              <a:defRPr kumimoji="0" sz="1600" b="1" i="0" u="none" strike="noStrike" cap="none" normalizeH="0" baseline="0">
                <a:ln>
                  <a:noFill/>
                </a:ln>
                <a:solidFill>
                  <a:schemeClr val="bg1"/>
                </a:solidFill>
                <a:effectLst/>
                <a:latin typeface="Calibri" pitchFamily="34" charset="0"/>
                <a:ea typeface="Arial" pitchFamily="34" charset="0"/>
                <a:cs typeface="Arial" pitchFamily="34" charset="0"/>
              </a:defRPr>
            </a:lvl1pPr>
          </a:lstStyle>
          <a:p>
            <a:r>
              <a:rPr lang="fr-FR" dirty="0"/>
              <a:t>Les décisions </a:t>
            </a:r>
          </a:p>
          <a:p>
            <a:r>
              <a:rPr lang="fr-FR" dirty="0"/>
              <a:t>Administratives </a:t>
            </a:r>
          </a:p>
          <a:p>
            <a:r>
              <a:rPr lang="fr-FR" dirty="0"/>
              <a:t>ou tactiques </a:t>
            </a:r>
          </a:p>
        </p:txBody>
      </p:sp>
      <p:sp>
        <p:nvSpPr>
          <p:cNvPr id="9" name="Text Box 5"/>
          <p:cNvSpPr txBox="1">
            <a:spLocks noChangeArrowheads="1"/>
          </p:cNvSpPr>
          <p:nvPr/>
        </p:nvSpPr>
        <p:spPr bwMode="auto">
          <a:xfrm>
            <a:off x="2771800" y="2425452"/>
            <a:ext cx="5616624" cy="1076854"/>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smtClean="0">
                <a:ln>
                  <a:noFill/>
                </a:ln>
                <a:solidFill>
                  <a:schemeClr val="tx1"/>
                </a:solidFill>
                <a:effectLst/>
                <a:latin typeface="Calibri" pitchFamily="34" charset="0"/>
                <a:ea typeface="Arial" pitchFamily="34" charset="0"/>
                <a:cs typeface="Arial" pitchFamily="34" charset="0"/>
              </a:rPr>
              <a:t>Elles apportent un soutien aux activités opérationnelles dans des domaines variés.</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smtClean="0">
                <a:ln>
                  <a:noFill/>
                </a:ln>
                <a:solidFill>
                  <a:schemeClr val="tx1"/>
                </a:solidFill>
                <a:effectLst/>
                <a:latin typeface="Calibri" pitchFamily="34" charset="0"/>
                <a:ea typeface="Arial" pitchFamily="34" charset="0"/>
                <a:cs typeface="Arial" pitchFamily="34" charset="0"/>
              </a:rPr>
              <a:t>Exemple : les décisions comptables, l’organisation du travail, l’achat d’outillages, la communication interne et externe</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6"/>
          <p:cNvSpPr txBox="1">
            <a:spLocks noChangeArrowheads="1"/>
          </p:cNvSpPr>
          <p:nvPr/>
        </p:nvSpPr>
        <p:spPr bwMode="auto">
          <a:xfrm>
            <a:off x="1056494" y="3949622"/>
            <a:ext cx="1563688" cy="637646"/>
          </a:xfrm>
          <a:prstGeom prst="rect">
            <a:avLst/>
          </a:prstGeom>
          <a:solidFill>
            <a:srgbClr val="C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fr-FR"/>
            </a:defPPr>
            <a:lvl1pPr marR="0" lvl="0" indent="0" algn="ctr" fontAlgn="base">
              <a:lnSpc>
                <a:spcPct val="100000"/>
              </a:lnSpc>
              <a:spcBef>
                <a:spcPct val="0"/>
              </a:spcBef>
              <a:spcAft>
                <a:spcPct val="0"/>
              </a:spcAft>
              <a:buClrTx/>
              <a:buSzTx/>
              <a:buFontTx/>
              <a:buNone/>
              <a:tabLst/>
              <a:defRPr kumimoji="0" sz="1600" b="1" i="0" u="none" strike="noStrike" cap="none" normalizeH="0" baseline="0">
                <a:ln>
                  <a:noFill/>
                </a:ln>
                <a:solidFill>
                  <a:schemeClr val="bg1"/>
                </a:solidFill>
                <a:effectLst/>
                <a:latin typeface="Calibri" pitchFamily="34" charset="0"/>
                <a:ea typeface="Arial" pitchFamily="34" charset="0"/>
                <a:cs typeface="Arial" pitchFamily="34" charset="0"/>
              </a:defRPr>
            </a:lvl1pPr>
          </a:lstStyle>
          <a:p>
            <a:r>
              <a:rPr lang="fr-FR"/>
              <a:t>Les décisions stratégiques  </a:t>
            </a:r>
          </a:p>
        </p:txBody>
      </p:sp>
      <p:sp>
        <p:nvSpPr>
          <p:cNvPr id="12" name="Text Box 8"/>
          <p:cNvSpPr txBox="1">
            <a:spLocks noChangeArrowheads="1"/>
          </p:cNvSpPr>
          <p:nvPr/>
        </p:nvSpPr>
        <p:spPr bwMode="auto">
          <a:xfrm>
            <a:off x="2771800" y="3909500"/>
            <a:ext cx="5616624" cy="82020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Arial" pitchFamily="34" charset="0"/>
                <a:cs typeface="Arial" pitchFamily="34" charset="0"/>
              </a:rPr>
              <a:t>Elles définissent les produits et les marchés, elles engagent toute l’entreprise à long terme, leur impact est donc global et leur réversibilité très faible.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79797697"/>
      </p:ext>
    </p:extLst>
  </p:cSld>
  <p:clrMapOvr>
    <a:masterClrMapping/>
  </p:clrMapOvr>
  <p:transition spd="slow">
    <p:push dir="u"/>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44802380-9B25-4AD7-8E7A-E60E8B2C67E5}" type="slidenum">
              <a:rPr lang="fr-FR" smtClean="0"/>
              <a:pPr/>
              <a:t>90</a:t>
            </a:fld>
            <a:endParaRPr lang="fr-FR"/>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64790" y="-22820"/>
            <a:ext cx="7867650" cy="4981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0021" y="4106267"/>
            <a:ext cx="7867650" cy="1704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11500581"/>
      </p:ext>
    </p:extLst>
  </p:cSld>
  <p:clrMapOvr>
    <a:masterClrMapping/>
  </p:clrMapOvr>
  <mc:AlternateContent xmlns:mc="http://schemas.openxmlformats.org/markup-compatibility/2006">
    <mc:Choice xmlns:p14="http://schemas.microsoft.com/office/powerpoint/2010/main" xmlns="" Requires="p14">
      <p:transition spd="slow" p14:dur="1500">
        <p:split/>
      </p:transition>
    </mc:Choice>
    <mc:Fallback>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11267"/>
                                        </p:tgtEl>
                                        <p:attrNameLst>
                                          <p:attrName>style.visibility</p:attrName>
                                        </p:attrNameLst>
                                      </p:cBhvr>
                                      <p:to>
                                        <p:strVal val="visible"/>
                                      </p:to>
                                    </p:set>
                                    <p:animEffect transition="in" filter="wipe(down)">
                                      <p:cBhvr>
                                        <p:cTn id="10"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91</a:t>
            </a:fld>
            <a:endParaRPr lang="fr-FR"/>
          </a:p>
        </p:txBody>
      </p:sp>
      <p:sp>
        <p:nvSpPr>
          <p:cNvPr id="7" name="Rectangle 6"/>
          <p:cNvSpPr/>
          <p:nvPr/>
        </p:nvSpPr>
        <p:spPr>
          <a:xfrm>
            <a:off x="611560" y="1345332"/>
            <a:ext cx="7920880" cy="2462213"/>
          </a:xfrm>
          <a:prstGeom prst="rect">
            <a:avLst/>
          </a:prstGeom>
        </p:spPr>
        <p:txBody>
          <a:bodyPr wrap="square">
            <a:spAutoFit/>
          </a:bodyPr>
          <a:lstStyle/>
          <a:p>
            <a:pPr algn="just"/>
            <a:r>
              <a:rPr lang="fr-FR" sz="2800" b="1" dirty="0">
                <a:solidFill>
                  <a:srgbClr val="C00000"/>
                </a:solidFill>
              </a:rPr>
              <a:t>III-Compétences génériques des </a:t>
            </a:r>
            <a:r>
              <a:rPr lang="fr-FR" sz="2800" b="1" dirty="0" smtClean="0">
                <a:solidFill>
                  <a:srgbClr val="C00000"/>
                </a:solidFill>
              </a:rPr>
              <a:t>managers</a:t>
            </a:r>
          </a:p>
          <a:p>
            <a:pPr algn="just"/>
            <a:endParaRPr lang="fr-FR" b="1" dirty="0"/>
          </a:p>
          <a:p>
            <a:pPr algn="just"/>
            <a:r>
              <a:rPr lang="fr-FR" dirty="0"/>
              <a:t>Il est généralement admis que les managers efficaces doivent justifier de compétences dans quatre domaines</a:t>
            </a:r>
            <a:r>
              <a:rPr lang="fr-FR" dirty="0" smtClean="0"/>
              <a:t>.</a:t>
            </a:r>
          </a:p>
          <a:p>
            <a:pPr algn="just"/>
            <a:endParaRPr lang="fr-FR" dirty="0"/>
          </a:p>
          <a:p>
            <a:pPr algn="just"/>
            <a:r>
              <a:rPr lang="fr-FR" b="1" dirty="0"/>
              <a:t>A- Les compétences conceptuelles </a:t>
            </a:r>
            <a:r>
              <a:rPr lang="fr-FR" dirty="0"/>
              <a:t>désignent la capacité mentale à analyser et saisir des situations complexes en vue de prendre les décisions qui s'imposent. </a:t>
            </a:r>
            <a:endParaRPr lang="fr-FR" b="1" dirty="0"/>
          </a:p>
        </p:txBody>
      </p:sp>
    </p:spTree>
    <p:extLst>
      <p:ext uri="{BB962C8B-B14F-4D97-AF65-F5344CB8AC3E}">
        <p14:creationId xmlns:p14="http://schemas.microsoft.com/office/powerpoint/2010/main" xmlns="" val="3189739371"/>
      </p:ext>
    </p:extLst>
  </p:cSld>
  <p:clrMapOvr>
    <a:masterClrMapping/>
  </p:clrMapOvr>
  <p:transition spd="slow">
    <p:wip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92</a:t>
            </a:fld>
            <a:endParaRPr lang="fr-FR"/>
          </a:p>
        </p:txBody>
      </p:sp>
      <p:sp>
        <p:nvSpPr>
          <p:cNvPr id="5" name="Rectangle 4"/>
          <p:cNvSpPr/>
          <p:nvPr/>
        </p:nvSpPr>
        <p:spPr>
          <a:xfrm>
            <a:off x="467544" y="360442"/>
            <a:ext cx="8064896" cy="4801314"/>
          </a:xfrm>
          <a:prstGeom prst="rect">
            <a:avLst/>
          </a:prstGeom>
        </p:spPr>
        <p:txBody>
          <a:bodyPr wrap="square">
            <a:spAutoFit/>
          </a:bodyPr>
          <a:lstStyle/>
          <a:p>
            <a:pPr algn="just"/>
            <a:r>
              <a:rPr lang="fr-FR" b="1" dirty="0"/>
              <a:t>B- les compétences interpersonnelles</a:t>
            </a:r>
            <a:r>
              <a:rPr lang="fr-FR" dirty="0"/>
              <a:t> englobent la capacité de travailler en équipe, de comprendre autrui de le guider et de le motiver, tant au niveau individuel qu'en groupe, Sachant que les managers comptent sur d'autres pour obtenir des résultats, ces compétences leur permettent de communiquer, d'encourager et de déléguer, De plus, les managers doivent faire preuve de compétences techniques : appliquer un savoir spécialisé et avoir une capacité d'expertise. Pour les hauts dirigeants, ces compétences portent généralement sur le secteur d'activités et sur les procédés et produits de l'organisation. Les managers e niveau inférieur font quant à eux preuve d'un savoir propre à leur, domaine (finances, ressources humaines, informatique, production, juridique, marketing, </a:t>
            </a:r>
            <a:r>
              <a:rPr lang="fr-FR" dirty="0" err="1"/>
              <a:t>etc</a:t>
            </a:r>
            <a:r>
              <a:rPr lang="fr-FR" dirty="0"/>
              <a:t>), Enfin, les managers ont besoin de compétences politiques afin d améliorer leur position, de s'assurer une base de pouvoir et d'établir les liens opportuns. Les organisations sont comparables à de rênes politiques où se livre une véritable compétition on pour les ressources. Les managers ayant des compétences politiques centaines réussissent mieux à capter s ressources pour leur groupe et tendent du coup à être évalués positivement.</a:t>
            </a:r>
            <a:endParaRPr lang="fr-FR" b="1" dirty="0"/>
          </a:p>
        </p:txBody>
      </p:sp>
    </p:spTree>
    <p:extLst>
      <p:ext uri="{BB962C8B-B14F-4D97-AF65-F5344CB8AC3E}">
        <p14:creationId xmlns:p14="http://schemas.microsoft.com/office/powerpoint/2010/main" xmlns="" val="2946080382"/>
      </p:ext>
    </p:extLst>
  </p:cSld>
  <p:clrMapOvr>
    <a:masterClrMapping/>
  </p:clrMapOvr>
  <p:transition spd="slow">
    <p:randomBar dir="vert"/>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93</a:t>
            </a:fld>
            <a:endParaRPr lang="fr-FR"/>
          </a:p>
        </p:txBody>
      </p:sp>
      <p:sp>
        <p:nvSpPr>
          <p:cNvPr id="5" name="Rectangle 4"/>
          <p:cNvSpPr/>
          <p:nvPr/>
        </p:nvSpPr>
        <p:spPr>
          <a:xfrm>
            <a:off x="683568" y="992257"/>
            <a:ext cx="8064896" cy="3416320"/>
          </a:xfrm>
          <a:prstGeom prst="rect">
            <a:avLst/>
          </a:prstGeom>
        </p:spPr>
        <p:txBody>
          <a:bodyPr wrap="square">
            <a:spAutoFit/>
          </a:bodyPr>
          <a:lstStyle/>
          <a:p>
            <a:pPr algn="just"/>
            <a:r>
              <a:rPr lang="fr-FR" b="1" dirty="0"/>
              <a:t>C- Compétences conceptuelles - </a:t>
            </a:r>
            <a:r>
              <a:rPr lang="fr-FR" i="1" dirty="0"/>
              <a:t>capacité mentale d’un manager à coordonner l’ensemble des intérêts et activités de </a:t>
            </a:r>
            <a:r>
              <a:rPr lang="fr-FR" i="1" dirty="0" smtClean="0"/>
              <a:t>l’organisation</a:t>
            </a:r>
          </a:p>
          <a:p>
            <a:pPr algn="just"/>
            <a:endParaRPr lang="fr-FR" b="1" dirty="0"/>
          </a:p>
          <a:p>
            <a:pPr algn="just"/>
            <a:r>
              <a:rPr lang="fr-FR" b="1" dirty="0"/>
              <a:t>D-Compétences techniques – </a:t>
            </a:r>
            <a:r>
              <a:rPr lang="fr-FR" i="1" dirty="0"/>
              <a:t>capacité d’un manager à employer des outils, des procédures et des techniques propres à un domaine spécialisé</a:t>
            </a:r>
            <a:r>
              <a:rPr lang="fr-FR" b="1" i="1" dirty="0"/>
              <a:t>.</a:t>
            </a:r>
            <a:r>
              <a:rPr lang="fr-FR" b="1" dirty="0"/>
              <a:t> </a:t>
            </a:r>
          </a:p>
          <a:p>
            <a:pPr algn="just"/>
            <a:endParaRPr lang="fr-FR" b="1" dirty="0" smtClean="0"/>
          </a:p>
          <a:p>
            <a:pPr algn="just"/>
            <a:r>
              <a:rPr lang="fr-FR" b="1" dirty="0" smtClean="0"/>
              <a:t>E-Compétences </a:t>
            </a:r>
            <a:r>
              <a:rPr lang="fr-FR" b="1" dirty="0"/>
              <a:t>politiques</a:t>
            </a:r>
            <a:r>
              <a:rPr lang="fr-FR" b="1" i="1" dirty="0"/>
              <a:t> </a:t>
            </a:r>
            <a:r>
              <a:rPr lang="fr-FR" i="1" dirty="0"/>
              <a:t>- Capacité d'un manager à s'assurer une base de pouvoir et à établir les contacts opportuns</a:t>
            </a:r>
            <a:r>
              <a:rPr lang="fr-FR" b="1" i="1" dirty="0"/>
              <a:t>.</a:t>
            </a:r>
            <a:endParaRPr lang="fr-FR" b="1" dirty="0"/>
          </a:p>
          <a:p>
            <a:pPr algn="just"/>
            <a:endParaRPr lang="fr-FR" b="1" dirty="0" smtClean="0"/>
          </a:p>
          <a:p>
            <a:pPr algn="just"/>
            <a:r>
              <a:rPr lang="fr-FR" b="1" dirty="0" smtClean="0"/>
              <a:t>F-Compétences </a:t>
            </a:r>
            <a:r>
              <a:rPr lang="fr-FR" b="1" dirty="0"/>
              <a:t>spécifiques </a:t>
            </a:r>
            <a:r>
              <a:rPr lang="fr-FR" dirty="0"/>
              <a:t>: Les études ont également révélé six types de comportements pesant dans la balance pour une bonne moitié des performances d'un manager.</a:t>
            </a:r>
            <a:endParaRPr lang="fr-FR" b="1" dirty="0"/>
          </a:p>
        </p:txBody>
      </p:sp>
    </p:spTree>
    <p:extLst>
      <p:ext uri="{BB962C8B-B14F-4D97-AF65-F5344CB8AC3E}">
        <p14:creationId xmlns:p14="http://schemas.microsoft.com/office/powerpoint/2010/main" xmlns="" val="1351145390"/>
      </p:ext>
    </p:extLst>
  </p:cSld>
  <p:clrMapOvr>
    <a:masterClrMapping/>
  </p:clrMapOvr>
  <p:transition spd="slow">
    <p:pull/>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44802380-9B25-4AD7-8E7A-E60E8B2C67E5}" type="slidenum">
              <a:rPr lang="fr-FR" smtClean="0"/>
              <a:pPr/>
              <a:t>94</a:t>
            </a:fld>
            <a:endParaRPr lang="fr-FR"/>
          </a:p>
        </p:txBody>
      </p:sp>
      <p:sp>
        <p:nvSpPr>
          <p:cNvPr id="5" name="Rectangle 4"/>
          <p:cNvSpPr/>
          <p:nvPr/>
        </p:nvSpPr>
        <p:spPr>
          <a:xfrm>
            <a:off x="251520" y="193204"/>
            <a:ext cx="8568952" cy="5355312"/>
          </a:xfrm>
          <a:prstGeom prst="rect">
            <a:avLst/>
          </a:prstGeom>
        </p:spPr>
        <p:txBody>
          <a:bodyPr wrap="square">
            <a:spAutoFit/>
          </a:bodyPr>
          <a:lstStyle/>
          <a:p>
            <a:pPr marL="285750" lvl="0" indent="-285750" algn="just">
              <a:buFont typeface="Arial" pitchFamily="34" charset="0"/>
              <a:buChar char="•"/>
            </a:pPr>
            <a:r>
              <a:rPr lang="fr-FR" b="1" dirty="0"/>
              <a:t>Contrôle de l'environnement de l'organisation et de ses ressources</a:t>
            </a:r>
            <a:r>
              <a:rPr lang="fr-FR" dirty="0"/>
              <a:t>. Il s'agit de la capacité, tant dans la tenue de réunions que dans la prise de décisions immédiate, de prendre les devants et d'anticiper les changements environnementaux. Il est également question de fonder les décisions sur une connaissance précise et actualisée des objectifs à atteindre.</a:t>
            </a:r>
          </a:p>
          <a:p>
            <a:pPr marL="285750" lvl="0" indent="-285750" algn="just">
              <a:buFont typeface="Arial" pitchFamily="34" charset="0"/>
              <a:buChar char="•"/>
            </a:pPr>
            <a:r>
              <a:rPr lang="fr-FR" b="1" dirty="0"/>
              <a:t>Organisation et coordination</a:t>
            </a:r>
            <a:r>
              <a:rPr lang="fr-FR" dirty="0"/>
              <a:t>. Les managers répartissent leur temps entre des tâches et assurent une coordination des relations interdépendantes.</a:t>
            </a:r>
          </a:p>
          <a:p>
            <a:pPr marL="285750" lvl="0" indent="-285750" algn="just">
              <a:buFont typeface="Arial" pitchFamily="34" charset="0"/>
              <a:buChar char="•"/>
            </a:pPr>
            <a:r>
              <a:rPr lang="fr-FR" b="1" dirty="0"/>
              <a:t>Gestion de l'information</a:t>
            </a:r>
            <a:r>
              <a:rPr lang="fr-FR" dirty="0"/>
              <a:t>. L'idée est d'utiliser les canaux d'information et de communication pour identifier des problèmes, comprendre l'évolution de l'environnement et prendre les décisions appropriées.</a:t>
            </a:r>
          </a:p>
          <a:p>
            <a:pPr marL="285750" lvl="0" indent="-285750" algn="just">
              <a:buFont typeface="Arial" pitchFamily="34" charset="0"/>
              <a:buChar char="•"/>
            </a:pPr>
            <a:r>
              <a:rPr lang="fr-FR" b="1" dirty="0"/>
              <a:t>Recherche de croissance et de développement</a:t>
            </a:r>
            <a:r>
              <a:rPr lang="fr-FR" dirty="0"/>
              <a:t>. Les managers visent leur développement personnel tout comme. Celui des employés grâce à un apprentissage continu.</a:t>
            </a:r>
          </a:p>
          <a:p>
            <a:pPr marL="285750" lvl="0" indent="-285750" algn="just">
              <a:buFont typeface="Arial" pitchFamily="34" charset="0"/>
              <a:buChar char="•"/>
            </a:pPr>
            <a:r>
              <a:rPr lang="fr-FR" b="1" dirty="0"/>
              <a:t>Motivation du personnel et gestion des conflits</a:t>
            </a:r>
            <a:r>
              <a:rPr lang="fr-FR" dirty="0"/>
              <a:t>. En faisant de la motivation un moteur, les managers poussent les employés à faire le travail et à effacer les différends pouvant miner leur implication.</a:t>
            </a:r>
          </a:p>
          <a:p>
            <a:pPr marL="285750" lvl="0" indent="-285750" algn="just">
              <a:buFont typeface="Arial" pitchFamily="34" charset="0"/>
              <a:buChar char="•"/>
            </a:pPr>
            <a:r>
              <a:rPr lang="fr-FR" dirty="0"/>
              <a:t>Résolution de problèmes stratégiques. Les managers assument la responsabilité de leurs décisions et vérifient que leurs subalternes utilisent à bon escient leurs compétences de décideurs.</a:t>
            </a:r>
          </a:p>
        </p:txBody>
      </p:sp>
    </p:spTree>
    <p:extLst>
      <p:ext uri="{BB962C8B-B14F-4D97-AF65-F5344CB8AC3E}">
        <p14:creationId xmlns:p14="http://schemas.microsoft.com/office/powerpoint/2010/main" xmlns="" val="41092894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95</a:t>
            </a:fld>
            <a:endParaRPr lang="fr-FR"/>
          </a:p>
        </p:txBody>
      </p:sp>
      <p:sp>
        <p:nvSpPr>
          <p:cNvPr id="5" name="Rectangle 4"/>
          <p:cNvSpPr/>
          <p:nvPr/>
        </p:nvSpPr>
        <p:spPr>
          <a:xfrm>
            <a:off x="323528" y="870307"/>
            <a:ext cx="8424936" cy="3139321"/>
          </a:xfrm>
          <a:prstGeom prst="rect">
            <a:avLst/>
          </a:prstGeom>
        </p:spPr>
        <p:txBody>
          <a:bodyPr wrap="square">
            <a:spAutoFit/>
          </a:bodyPr>
          <a:lstStyle/>
          <a:p>
            <a:pPr algn="just"/>
            <a:r>
              <a:rPr lang="fr-FR" b="1" dirty="0"/>
              <a:t>G-Capacités de management : </a:t>
            </a:r>
            <a:r>
              <a:rPr lang="fr-FR" dirty="0"/>
              <a:t>L'approche la plus récente des fonctions du manager est centrée sur les capacités de management, lesquelles regroupent connaissances, compétences et attitudes garantes de l'efficacité managériale. L'une des études les plus complètes sur le sujet a été réalisée au Royaume-Uni, sous l'intitulé de Management Charter Initiative (MCI). En partant d'une analyse des activités de management et en accordant la priorité à ce que les bons dirigeants doivent pouvoir faire plutôt qu'à ce qu'ils savent, la MCI établit une grille standard d'attitudes et de comportements s'appliquant aux managers de divers niveaux.</a:t>
            </a:r>
            <a:endParaRPr lang="fr-FR" b="1" dirty="0"/>
          </a:p>
          <a:p>
            <a:pPr algn="just"/>
            <a:r>
              <a:rPr lang="fr-FR" b="1" dirty="0"/>
              <a:t>H-Capacités de management</a:t>
            </a:r>
            <a:r>
              <a:rPr lang="fr-FR" b="1" i="1" dirty="0"/>
              <a:t> - </a:t>
            </a:r>
            <a:r>
              <a:rPr lang="fr-FR" i="1" dirty="0"/>
              <a:t>Ensemble de connaissances, de compétences et d'attitudes garantes de la performance managériale</a:t>
            </a:r>
            <a:r>
              <a:rPr lang="fr-FR" b="1" i="1" dirty="0"/>
              <a:t>.</a:t>
            </a:r>
            <a:endParaRPr lang="fr-FR" b="1" dirty="0"/>
          </a:p>
        </p:txBody>
      </p:sp>
    </p:spTree>
    <p:extLst>
      <p:ext uri="{BB962C8B-B14F-4D97-AF65-F5344CB8AC3E}">
        <p14:creationId xmlns:p14="http://schemas.microsoft.com/office/powerpoint/2010/main" xmlns="" val="223596127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96</a:t>
            </a:fld>
            <a:endParaRPr lang="fr-FR"/>
          </a:p>
        </p:txBody>
      </p:sp>
      <p:sp>
        <p:nvSpPr>
          <p:cNvPr id="5" name="Rectangle 4"/>
          <p:cNvSpPr/>
          <p:nvPr/>
        </p:nvSpPr>
        <p:spPr>
          <a:xfrm>
            <a:off x="539552" y="399350"/>
            <a:ext cx="8208912" cy="4739759"/>
          </a:xfrm>
          <a:prstGeom prst="rect">
            <a:avLst/>
          </a:prstGeom>
        </p:spPr>
        <p:txBody>
          <a:bodyPr wrap="square">
            <a:spAutoFit/>
          </a:bodyPr>
          <a:lstStyle/>
          <a:p>
            <a:pPr algn="just"/>
            <a:r>
              <a:rPr lang="fr-FR" sz="3200" b="1" dirty="0">
                <a:solidFill>
                  <a:srgbClr val="C00000"/>
                </a:solidFill>
              </a:rPr>
              <a:t>IV- les apports de certains </a:t>
            </a:r>
            <a:r>
              <a:rPr lang="fr-FR" sz="3200" b="1" dirty="0" smtClean="0">
                <a:solidFill>
                  <a:srgbClr val="C00000"/>
                </a:solidFill>
              </a:rPr>
              <a:t>auteurs</a:t>
            </a:r>
          </a:p>
          <a:p>
            <a:pPr algn="just"/>
            <a:endParaRPr lang="fr-FR" b="1" dirty="0"/>
          </a:p>
          <a:p>
            <a:pPr algn="just"/>
            <a:r>
              <a:rPr lang="fr-FR" b="1" dirty="0"/>
              <a:t>A- Le Manager Selon Peter </a:t>
            </a:r>
            <a:r>
              <a:rPr lang="fr-FR" b="1" dirty="0" err="1"/>
              <a:t>D_Ucker</a:t>
            </a:r>
            <a:r>
              <a:rPr lang="fr-FR" b="1" dirty="0"/>
              <a:t> : Un Planificateur </a:t>
            </a:r>
            <a:r>
              <a:rPr lang="fr-FR" b="1" dirty="0" smtClean="0"/>
              <a:t>Rationnel</a:t>
            </a:r>
          </a:p>
          <a:p>
            <a:pPr algn="just"/>
            <a:endParaRPr lang="fr-FR" b="1" dirty="0"/>
          </a:p>
          <a:p>
            <a:pPr algn="just"/>
            <a:r>
              <a:rPr lang="fr-FR" b="1" dirty="0"/>
              <a:t>Peter Drucker</a:t>
            </a:r>
            <a:r>
              <a:rPr lang="fr-FR" dirty="0"/>
              <a:t> est considéré comme l'un des pères des théories modernes en management Pour lui, un dirigeant efficace doit :</a:t>
            </a:r>
          </a:p>
          <a:p>
            <a:pPr algn="just"/>
            <a:r>
              <a:rPr lang="fr-FR" dirty="0"/>
              <a:t>- fixer des objectifs ;</a:t>
            </a:r>
          </a:p>
          <a:p>
            <a:pPr algn="just"/>
            <a:r>
              <a:rPr lang="fr-FR" dirty="0"/>
              <a:t>- organiser le travail ;</a:t>
            </a:r>
          </a:p>
          <a:p>
            <a:pPr algn="just"/>
            <a:r>
              <a:rPr lang="fr-FR" dirty="0"/>
              <a:t>- motiver et impliquer ;</a:t>
            </a:r>
          </a:p>
          <a:p>
            <a:pPr algn="just"/>
            <a:r>
              <a:rPr lang="fr-FR" dirty="0"/>
              <a:t>- établir des normes de performance.</a:t>
            </a:r>
          </a:p>
          <a:p>
            <a:pPr algn="just"/>
            <a:r>
              <a:rPr lang="fr-FR" dirty="0"/>
              <a:t>Le manager a pour mission de mettre en œuvre les moyens techniques, financiers et humains d’information dont il dispose pour atteindre ses objectifs. Il y parvient en assumant des fonctions de direction, de planification, d'organisation et de contrôle. Ces activités sont les bases du management.</a:t>
            </a:r>
          </a:p>
          <a:p>
            <a:pPr algn="just"/>
            <a:r>
              <a:rPr lang="fr-FR" dirty="0"/>
              <a:t>Pour Peter Drucker, « le manager est une sorte d'horloger » qui construit et pilote en permanence l'entreprise</a:t>
            </a:r>
          </a:p>
        </p:txBody>
      </p:sp>
    </p:spTree>
    <p:extLst>
      <p:ext uri="{BB962C8B-B14F-4D97-AF65-F5344CB8AC3E}">
        <p14:creationId xmlns:p14="http://schemas.microsoft.com/office/powerpoint/2010/main" xmlns="" val="19888795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97</a:t>
            </a:fld>
            <a:endParaRPr lang="fr-FR"/>
          </a:p>
        </p:txBody>
      </p:sp>
      <p:sp>
        <p:nvSpPr>
          <p:cNvPr id="5" name="Rectangle 4"/>
          <p:cNvSpPr/>
          <p:nvPr/>
        </p:nvSpPr>
        <p:spPr>
          <a:xfrm>
            <a:off x="539552" y="460325"/>
            <a:ext cx="8136904" cy="4431983"/>
          </a:xfrm>
          <a:prstGeom prst="rect">
            <a:avLst/>
          </a:prstGeom>
        </p:spPr>
        <p:txBody>
          <a:bodyPr wrap="square">
            <a:spAutoFit/>
          </a:bodyPr>
          <a:lstStyle/>
          <a:p>
            <a:pPr algn="just"/>
            <a:r>
              <a:rPr lang="fr-FR" sz="2400" b="1" dirty="0">
                <a:solidFill>
                  <a:srgbClr val="C00000"/>
                </a:solidFill>
              </a:rPr>
              <a:t>B. Le Manager Selon Henry </a:t>
            </a:r>
            <a:r>
              <a:rPr lang="fr-FR" sz="2400" b="1" dirty="0" err="1">
                <a:solidFill>
                  <a:srgbClr val="C00000"/>
                </a:solidFill>
              </a:rPr>
              <a:t>Mintzberg</a:t>
            </a:r>
            <a:r>
              <a:rPr lang="fr-FR" sz="2400" b="1" dirty="0">
                <a:solidFill>
                  <a:srgbClr val="C00000"/>
                </a:solidFill>
              </a:rPr>
              <a:t> : Avant Tout Un Communicant</a:t>
            </a:r>
            <a:r>
              <a:rPr lang="fr-FR" sz="2400" dirty="0" smtClean="0">
                <a:solidFill>
                  <a:srgbClr val="C00000"/>
                </a:solidFill>
              </a:rPr>
              <a:t>.</a:t>
            </a:r>
          </a:p>
          <a:p>
            <a:pPr algn="just"/>
            <a:endParaRPr lang="fr-FR" b="1" dirty="0"/>
          </a:p>
          <a:p>
            <a:pPr algn="just"/>
            <a:r>
              <a:rPr lang="fr-FR" dirty="0"/>
              <a:t>Pour </a:t>
            </a:r>
            <a:r>
              <a:rPr lang="fr-FR" b="1" dirty="0"/>
              <a:t>Henry </a:t>
            </a:r>
            <a:r>
              <a:rPr lang="fr-FR" b="1" dirty="0" err="1"/>
              <a:t>Mintzberg</a:t>
            </a:r>
            <a:r>
              <a:rPr lang="fr-FR" dirty="0"/>
              <a:t> les managers :</a:t>
            </a:r>
          </a:p>
          <a:p>
            <a:pPr lvl="0" algn="just"/>
            <a:r>
              <a:rPr lang="fr-FR" dirty="0"/>
              <a:t>sont soumis à un rythme implacable, toutes leurs activités sont caractérisées par la «brièveté », la variété et la discontinuité. </a:t>
            </a:r>
          </a:p>
          <a:p>
            <a:pPr lvl="0" algn="just"/>
            <a:r>
              <a:rPr lang="fr-FR" dirty="0"/>
              <a:t>Ils sont orientés vers l'action et très peu vers la réflexion ». </a:t>
            </a:r>
          </a:p>
          <a:p>
            <a:pPr lvl="0" algn="just"/>
            <a:r>
              <a:rPr lang="fr-FR" dirty="0"/>
              <a:t>le manager n’est pas un planificateur et systématique et réfléchi.</a:t>
            </a:r>
          </a:p>
          <a:p>
            <a:pPr lvl="0" algn="just"/>
            <a:r>
              <a:rPr lang="fr-FR" dirty="0"/>
              <a:t>il est plongé dans l'action et n'a pas le temps de mener une réflexion approfondie. Il est submergé de tâches routinières et cherche à traiter des événements imprévisibles.</a:t>
            </a:r>
          </a:p>
          <a:p>
            <a:pPr lvl="0" algn="just"/>
            <a:r>
              <a:rPr lang="fr-FR" dirty="0"/>
              <a:t>Le manager est avant tout un communicant pour obtenir les informations que le système d'informations et de gestion de l'entreprise ne peut lui fournir.</a:t>
            </a:r>
          </a:p>
          <a:p>
            <a:pPr lvl="0" algn="just"/>
            <a:r>
              <a:rPr lang="fr-FR" dirty="0"/>
              <a:t> Son activité n'est pas formalisée, c'est un savoir-faire personnel et non une science.</a:t>
            </a:r>
          </a:p>
        </p:txBody>
      </p:sp>
    </p:spTree>
    <p:extLst>
      <p:ext uri="{BB962C8B-B14F-4D97-AF65-F5344CB8AC3E}">
        <p14:creationId xmlns:p14="http://schemas.microsoft.com/office/powerpoint/2010/main" xmlns="" val="391150058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98</a:t>
            </a:fld>
            <a:endParaRPr lang="fr-FR"/>
          </a:p>
        </p:txBody>
      </p:sp>
      <p:sp>
        <p:nvSpPr>
          <p:cNvPr id="5" name="Rectangle 4"/>
          <p:cNvSpPr/>
          <p:nvPr/>
        </p:nvSpPr>
        <p:spPr>
          <a:xfrm>
            <a:off x="539552" y="1149340"/>
            <a:ext cx="7992888" cy="2769989"/>
          </a:xfrm>
          <a:prstGeom prst="rect">
            <a:avLst/>
          </a:prstGeom>
        </p:spPr>
        <p:txBody>
          <a:bodyPr wrap="square">
            <a:spAutoFit/>
          </a:bodyPr>
          <a:lstStyle/>
          <a:p>
            <a:pPr algn="just"/>
            <a:r>
              <a:rPr lang="fr-FR" sz="2400" b="1" dirty="0">
                <a:solidFill>
                  <a:srgbClr val="C00000"/>
                </a:solidFill>
              </a:rPr>
              <a:t>C- Le Manager et L'entrepreneur : Gérer Pour Prendre Des </a:t>
            </a:r>
            <a:r>
              <a:rPr lang="fr-FR" sz="2400" b="1" dirty="0" smtClean="0">
                <a:solidFill>
                  <a:srgbClr val="C00000"/>
                </a:solidFill>
              </a:rPr>
              <a:t>Risques</a:t>
            </a:r>
          </a:p>
          <a:p>
            <a:pPr algn="just"/>
            <a:endParaRPr lang="fr-FR" b="1" dirty="0"/>
          </a:p>
          <a:p>
            <a:pPr algn="just"/>
            <a:r>
              <a:rPr lang="fr-FR" dirty="0"/>
              <a:t>La logique entrepreneuriale fondée sur la prise de risques se distingue ainsi de la logique managériale qui consiste, pour le manager, à utiliser les ressources qui lui ont été confiées. Ces deux' logiques peuvent cependant coexister au sein d'une même entreprise : C'est l' </a:t>
            </a:r>
            <a:r>
              <a:rPr lang="fr-FR" b="1" dirty="0"/>
              <a:t>« entrepreneuriat</a:t>
            </a:r>
            <a:r>
              <a:rPr lang="fr-FR" dirty="0"/>
              <a:t> </a:t>
            </a:r>
            <a:r>
              <a:rPr lang="fr-FR" b="1" dirty="0"/>
              <a:t>»</a:t>
            </a:r>
            <a:r>
              <a:rPr lang="fr-FR" dirty="0"/>
              <a:t> qui permet en particulier aux grandes entreprises de mieux saisir les opportunités.</a:t>
            </a:r>
          </a:p>
        </p:txBody>
      </p:sp>
    </p:spTree>
    <p:extLst>
      <p:ext uri="{BB962C8B-B14F-4D97-AF65-F5344CB8AC3E}">
        <p14:creationId xmlns:p14="http://schemas.microsoft.com/office/powerpoint/2010/main" xmlns="" val="318973937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61818A-D21D-4FC2-B62A-9F36B36339DB}" type="datetime1">
              <a:rPr lang="fr-FR" smtClean="0"/>
              <a:pPr/>
              <a:t>01/11/2017</a:t>
            </a:fld>
            <a:endParaRPr lang="fr-FR"/>
          </a:p>
        </p:txBody>
      </p:sp>
      <p:sp>
        <p:nvSpPr>
          <p:cNvPr id="3" name="Espace réservé du pied de page 2"/>
          <p:cNvSpPr>
            <a:spLocks noGrp="1"/>
          </p:cNvSpPr>
          <p:nvPr>
            <p:ph type="ftr" sz="quarter" idx="11"/>
          </p:nvPr>
        </p:nvSpPr>
        <p:spPr/>
        <p:txBody>
          <a:bodyPr/>
          <a:lstStyle/>
          <a:p>
            <a:r>
              <a:rPr lang="fr-FR" smtClean="0"/>
              <a:t>FSJES-Fès</a:t>
            </a:r>
            <a:endParaRPr lang="fr-FR"/>
          </a:p>
        </p:txBody>
      </p:sp>
      <p:sp>
        <p:nvSpPr>
          <p:cNvPr id="4" name="Espace réservé du numéro de diapositive 3"/>
          <p:cNvSpPr>
            <a:spLocks noGrp="1"/>
          </p:cNvSpPr>
          <p:nvPr>
            <p:ph type="sldNum" sz="quarter" idx="12"/>
          </p:nvPr>
        </p:nvSpPr>
        <p:spPr/>
        <p:txBody>
          <a:bodyPr/>
          <a:lstStyle/>
          <a:p>
            <a:fld id="{44802380-9B25-4AD7-8E7A-E60E8B2C67E5}" type="slidenum">
              <a:rPr lang="fr-FR" smtClean="0"/>
              <a:pPr/>
              <a:t>99</a:t>
            </a:fld>
            <a:endParaRPr lang="fr-FR"/>
          </a:p>
        </p:txBody>
      </p:sp>
      <p:sp>
        <p:nvSpPr>
          <p:cNvPr id="5" name="Rectangle 4"/>
          <p:cNvSpPr/>
          <p:nvPr/>
        </p:nvSpPr>
        <p:spPr>
          <a:xfrm>
            <a:off x="216024" y="265212"/>
            <a:ext cx="8676456" cy="5262979"/>
          </a:xfrm>
          <a:prstGeom prst="rect">
            <a:avLst/>
          </a:prstGeom>
        </p:spPr>
        <p:txBody>
          <a:bodyPr wrap="square">
            <a:spAutoFit/>
          </a:bodyPr>
          <a:lstStyle/>
          <a:p>
            <a:pPr algn="just"/>
            <a:r>
              <a:rPr lang="fr-FR" sz="2400" b="1" dirty="0">
                <a:solidFill>
                  <a:srgbClr val="C00000"/>
                </a:solidFill>
              </a:rPr>
              <a:t>D- Logique Entrepreneuriale et Logique Managériale, Des Démarches Complémentaires</a:t>
            </a:r>
          </a:p>
          <a:p>
            <a:pPr algn="just"/>
            <a:r>
              <a:rPr lang="fr-FR" dirty="0"/>
              <a:t> </a:t>
            </a:r>
          </a:p>
          <a:p>
            <a:pPr algn="just"/>
            <a:r>
              <a:rPr lang="fr-FR" dirty="0"/>
              <a:t>La première différence :</a:t>
            </a:r>
          </a:p>
          <a:p>
            <a:pPr algn="just"/>
            <a:r>
              <a:rPr lang="fr-FR" dirty="0"/>
              <a:t>- tient à leur statut en termes de propriété. </a:t>
            </a:r>
          </a:p>
          <a:p>
            <a:pPr algn="just"/>
            <a:r>
              <a:rPr lang="fr-FR" dirty="0"/>
              <a:t>- L'entrepreneur est propriétaire, ou au moins associé, son revenu est directement lié au succès de l'affaire et il prend un risque financier en cas d'échec. </a:t>
            </a:r>
          </a:p>
          <a:p>
            <a:pPr algn="just"/>
            <a:r>
              <a:rPr lang="fr-FR" dirty="0"/>
              <a:t>- Le manager est un salarié. </a:t>
            </a:r>
          </a:p>
          <a:p>
            <a:pPr algn="just"/>
            <a:r>
              <a:rPr lang="fr-FR" dirty="0"/>
              <a:t>- Les systèmes de rémunération visent à rapprocher les intérêts du manager de ceux de l'entrepreneur.</a:t>
            </a:r>
          </a:p>
          <a:p>
            <a:pPr algn="just"/>
            <a:r>
              <a:rPr lang="fr-FR" dirty="0"/>
              <a:t>Si les possibilités de gain sont liées en partie à la réalisation du profit, le risque financier est quasiment absent pour le manager. Par exemple, même en cas d'échec, le manager bénéficiera d'un «golden parachute » alors que l'entrepreneur supportera la totalité de la perte.</a:t>
            </a:r>
          </a:p>
          <a:p>
            <a:pPr algn="just"/>
            <a:r>
              <a:rPr lang="fr-FR" dirty="0"/>
              <a:t>Cette démarche a des effets pervers car elle encourage les comportements à court terme et opportunistes chez les managers pressés de faire jouer leurs options d'achat et de réaliser des plus-values.</a:t>
            </a:r>
          </a:p>
          <a:p>
            <a:pPr algn="just"/>
            <a:r>
              <a:rPr lang="fr-FR" dirty="0"/>
              <a:t> </a:t>
            </a:r>
          </a:p>
        </p:txBody>
      </p:sp>
    </p:spTree>
    <p:extLst>
      <p:ext uri="{BB962C8B-B14F-4D97-AF65-F5344CB8AC3E}">
        <p14:creationId xmlns:p14="http://schemas.microsoft.com/office/powerpoint/2010/main" xmlns="" val="2946080382"/>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l">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103</TotalTime>
  <Words>5385</Words>
  <Application>Microsoft Office PowerPoint</Application>
  <PresentationFormat>Affichage à l'écran (16:10)</PresentationFormat>
  <Paragraphs>796</Paragraphs>
  <Slides>100</Slides>
  <Notes>0</Notes>
  <HiddenSlides>0</HiddenSlides>
  <MMClips>0</MMClips>
  <ScaleCrop>false</ScaleCrop>
  <HeadingPairs>
    <vt:vector size="4" baseType="variant">
      <vt:variant>
        <vt:lpstr>Thème</vt:lpstr>
      </vt:variant>
      <vt:variant>
        <vt:i4>1</vt:i4>
      </vt:variant>
      <vt:variant>
        <vt:lpstr>Titres des diapositives</vt:lpstr>
      </vt:variant>
      <vt:variant>
        <vt:i4>100</vt:i4>
      </vt:variant>
    </vt:vector>
  </HeadingPairs>
  <TitlesOfParts>
    <vt:vector size="101" baseType="lpstr">
      <vt:lpstr>Essentiel</vt:lpstr>
      <vt:lpstr>Management 2</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lpstr>Diapositive 78</vt:lpstr>
      <vt:lpstr>Diapositive 79</vt:lpstr>
      <vt:lpstr>Diapositive 80</vt:lpstr>
      <vt:lpstr>Diapositive 81</vt:lpstr>
      <vt:lpstr>Diapositive 82</vt:lpstr>
      <vt:lpstr>Diapositive 83</vt:lpstr>
      <vt:lpstr>Diapositive 84</vt:lpstr>
      <vt:lpstr>Diapositive 85</vt:lpstr>
      <vt:lpstr>Diapositive 86</vt:lpstr>
      <vt:lpstr>Diapositive 87</vt:lpstr>
      <vt:lpstr>Diapositive 88</vt:lpstr>
      <vt:lpstr>Diapositive 89</vt:lpstr>
      <vt:lpstr>Diapositive 90</vt:lpstr>
      <vt:lpstr>Diapositive 91</vt:lpstr>
      <vt:lpstr>Diapositive 92</vt:lpstr>
      <vt:lpstr>Diapositive 93</vt:lpstr>
      <vt:lpstr>Diapositive 94</vt:lpstr>
      <vt:lpstr>Diapositive 95</vt:lpstr>
      <vt:lpstr>Diapositive 96</vt:lpstr>
      <vt:lpstr>Diapositive 97</vt:lpstr>
      <vt:lpstr>Diapositive 98</vt:lpstr>
      <vt:lpstr>Diapositive 99</vt:lpstr>
      <vt:lpstr>Diapositive 100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2</dc:title>
  <dc:creator>Mountasser</dc:creator>
  <cp:lastModifiedBy>JANATI</cp:lastModifiedBy>
  <cp:revision>17</cp:revision>
  <dcterms:created xsi:type="dcterms:W3CDTF">2015-03-22T19:15:59Z</dcterms:created>
  <dcterms:modified xsi:type="dcterms:W3CDTF">2017-11-01T17:26:04Z</dcterms:modified>
</cp:coreProperties>
</file>