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notesMasterIdLst>
    <p:notesMasterId r:id="rId67"/>
  </p:notesMasterIdLst>
  <p:sldIdLst>
    <p:sldId id="323" r:id="rId2"/>
    <p:sldId id="257" r:id="rId3"/>
    <p:sldId id="258" r:id="rId4"/>
    <p:sldId id="269" r:id="rId5"/>
    <p:sldId id="270" r:id="rId6"/>
    <p:sldId id="259"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6" r:id="rId32"/>
    <p:sldId id="297" r:id="rId33"/>
    <p:sldId id="299" r:id="rId34"/>
    <p:sldId id="300" r:id="rId35"/>
    <p:sldId id="298" r:id="rId36"/>
    <p:sldId id="301" r:id="rId37"/>
    <p:sldId id="302" r:id="rId38"/>
    <p:sldId id="303" r:id="rId39"/>
    <p:sldId id="304" r:id="rId40"/>
    <p:sldId id="305" r:id="rId41"/>
    <p:sldId id="306" r:id="rId42"/>
    <p:sldId id="307" r:id="rId43"/>
    <p:sldId id="309" r:id="rId44"/>
    <p:sldId id="308" r:id="rId45"/>
    <p:sldId id="310" r:id="rId46"/>
    <p:sldId id="313" r:id="rId47"/>
    <p:sldId id="311" r:id="rId48"/>
    <p:sldId id="315" r:id="rId49"/>
    <p:sldId id="314" r:id="rId50"/>
    <p:sldId id="316" r:id="rId51"/>
    <p:sldId id="321" r:id="rId52"/>
    <p:sldId id="322" r:id="rId53"/>
    <p:sldId id="317" r:id="rId54"/>
    <p:sldId id="318" r:id="rId55"/>
    <p:sldId id="319" r:id="rId56"/>
    <p:sldId id="320" r:id="rId57"/>
    <p:sldId id="324" r:id="rId58"/>
    <p:sldId id="326" r:id="rId59"/>
    <p:sldId id="328" r:id="rId60"/>
    <p:sldId id="325" r:id="rId61"/>
    <p:sldId id="329" r:id="rId62"/>
    <p:sldId id="330" r:id="rId63"/>
    <p:sldId id="331" r:id="rId64"/>
    <p:sldId id="332" r:id="rId65"/>
    <p:sldId id="333" r:id="rId6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60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C9302C8-9137-4565-B793-4A73549EE0AE}"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6" name="Espace réservé du numéro de diapositive 5"/>
          <p:cNvSpPr>
            <a:spLocks noGrp="1"/>
          </p:cNvSpPr>
          <p:nvPr>
            <p:ph type="sldNum" sz="quarter" idx="12"/>
          </p:nvPr>
        </p:nvSpPr>
        <p:spPr/>
        <p:txBody>
          <a:bodyPr/>
          <a:lstStyle>
            <a:lvl1pPr>
              <a:defRPr/>
            </a:lvl1pPr>
          </a:lstStyle>
          <a:p>
            <a:pPr>
              <a:defRPr/>
            </a:pPr>
            <a:fld id="{8DE4B6AD-22C6-492F-82C6-51A24B4F57FA}"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6" name="Espace réservé du numéro de diapositive 5"/>
          <p:cNvSpPr>
            <a:spLocks noGrp="1"/>
          </p:cNvSpPr>
          <p:nvPr>
            <p:ph type="sldNum" sz="quarter" idx="12"/>
          </p:nvPr>
        </p:nvSpPr>
        <p:spPr/>
        <p:txBody>
          <a:bodyPr/>
          <a:lstStyle>
            <a:lvl1pPr>
              <a:defRPr/>
            </a:lvl1pPr>
          </a:lstStyle>
          <a:p>
            <a:pPr>
              <a:defRPr/>
            </a:pPr>
            <a:fld id="{2D102D54-A7CF-4F0B-866D-F8A81C33CA9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6" name="Espace réservé du numéro de diapositive 5"/>
          <p:cNvSpPr>
            <a:spLocks noGrp="1"/>
          </p:cNvSpPr>
          <p:nvPr>
            <p:ph type="sldNum" sz="quarter" idx="12"/>
          </p:nvPr>
        </p:nvSpPr>
        <p:spPr/>
        <p:txBody>
          <a:bodyPr/>
          <a:lstStyle>
            <a:lvl1pPr>
              <a:defRPr/>
            </a:lvl1pPr>
          </a:lstStyle>
          <a:p>
            <a:pPr>
              <a:defRPr/>
            </a:pPr>
            <a:fld id="{E52D1C1B-769D-4E25-A6EC-2DE31B466AB1}"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1600200"/>
            <a:ext cx="8229600" cy="4525963"/>
          </a:xfrm>
        </p:spPr>
        <p:txBody>
          <a:bodyPr rtlCol="0">
            <a:normAutofit/>
          </a:bodyPr>
          <a:lstStyle/>
          <a:p>
            <a:pPr lvl="0"/>
            <a:endParaRPr lang="fr-FR" noProof="0"/>
          </a:p>
        </p:txBody>
      </p:sp>
      <p:sp>
        <p:nvSpPr>
          <p:cNvPr id="4" name="Espace réservé de la date 3"/>
          <p:cNvSpPr>
            <a:spLocks noGrp="1"/>
          </p:cNvSpPr>
          <p:nvPr>
            <p:ph type="dt" sz="half" idx="10"/>
          </p:nvPr>
        </p:nvSpPr>
        <p:spPr>
          <a:xfrm>
            <a:off x="457200" y="6245225"/>
            <a:ext cx="2133600" cy="476250"/>
          </a:xfrm>
        </p:spPr>
        <p:txBody>
          <a:bodyPr/>
          <a:lstStyle>
            <a:lvl1pPr>
              <a:defRPr/>
            </a:lvl1pPr>
          </a:lstStyle>
          <a:p>
            <a:pPr>
              <a:defRPr/>
            </a:pPr>
            <a:endParaRPr lang="fr-FR"/>
          </a:p>
        </p:txBody>
      </p:sp>
      <p:sp>
        <p:nvSpPr>
          <p:cNvPr id="5" name="Espace réservé du pied de page 4"/>
          <p:cNvSpPr>
            <a:spLocks noGrp="1"/>
          </p:cNvSpPr>
          <p:nvPr>
            <p:ph type="ftr" sz="quarter" idx="11"/>
          </p:nvPr>
        </p:nvSpPr>
        <p:spPr>
          <a:xfrm>
            <a:off x="3124200" y="6245225"/>
            <a:ext cx="2895600" cy="476250"/>
          </a:xfrm>
        </p:spPr>
        <p:txBody>
          <a:bodyPr/>
          <a:lstStyle>
            <a:lvl1pPr>
              <a:defRPr/>
            </a:lvl1pPr>
          </a:lstStyle>
          <a:p>
            <a:pPr>
              <a:defRPr/>
            </a:pPr>
            <a:r>
              <a:rPr lang="fr-FR"/>
              <a:t>A. EL HIRI</a:t>
            </a:r>
          </a:p>
        </p:txBody>
      </p:sp>
      <p:sp>
        <p:nvSpPr>
          <p:cNvPr id="6" name="Espace réservé du numéro de diapositive 5"/>
          <p:cNvSpPr>
            <a:spLocks noGrp="1"/>
          </p:cNvSpPr>
          <p:nvPr>
            <p:ph type="sldNum" sz="quarter" idx="12"/>
          </p:nvPr>
        </p:nvSpPr>
        <p:spPr>
          <a:xfrm>
            <a:off x="6553200" y="6245225"/>
            <a:ext cx="2133600" cy="476250"/>
          </a:xfrm>
        </p:spPr>
        <p:txBody>
          <a:bodyPr/>
          <a:lstStyle>
            <a:lvl1pPr>
              <a:defRPr/>
            </a:lvl1pPr>
          </a:lstStyle>
          <a:p>
            <a:pPr>
              <a:defRPr/>
            </a:pPr>
            <a:fld id="{507F50A4-2879-4E13-8A9C-24EF59335DF2}"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6" name="Espace réservé du numéro de diapositive 5"/>
          <p:cNvSpPr>
            <a:spLocks noGrp="1"/>
          </p:cNvSpPr>
          <p:nvPr>
            <p:ph type="sldNum" sz="quarter" idx="12"/>
          </p:nvPr>
        </p:nvSpPr>
        <p:spPr/>
        <p:txBody>
          <a:bodyPr/>
          <a:lstStyle>
            <a:lvl1pPr>
              <a:defRPr/>
            </a:lvl1pPr>
          </a:lstStyle>
          <a:p>
            <a:pPr>
              <a:defRPr/>
            </a:pPr>
            <a:fld id="{0604EA6E-5AC7-41C1-9431-8A2BB54E4A8E}"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6" name="Espace réservé du numéro de diapositive 5"/>
          <p:cNvSpPr>
            <a:spLocks noGrp="1"/>
          </p:cNvSpPr>
          <p:nvPr>
            <p:ph type="sldNum" sz="quarter" idx="12"/>
          </p:nvPr>
        </p:nvSpPr>
        <p:spPr/>
        <p:txBody>
          <a:bodyPr/>
          <a:lstStyle>
            <a:lvl1pPr>
              <a:defRPr/>
            </a:lvl1pPr>
          </a:lstStyle>
          <a:p>
            <a:pPr>
              <a:defRPr/>
            </a:pPr>
            <a:fld id="{D98A9F9C-29D2-41B4-8207-9E48A2D08A9C}"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7" name="Espace réservé du numéro de diapositive 5"/>
          <p:cNvSpPr>
            <a:spLocks noGrp="1"/>
          </p:cNvSpPr>
          <p:nvPr>
            <p:ph type="sldNum" sz="quarter" idx="12"/>
          </p:nvPr>
        </p:nvSpPr>
        <p:spPr/>
        <p:txBody>
          <a:bodyPr/>
          <a:lstStyle>
            <a:lvl1pPr>
              <a:defRPr/>
            </a:lvl1pPr>
          </a:lstStyle>
          <a:p>
            <a:pPr>
              <a:defRPr/>
            </a:pPr>
            <a:fld id="{ABA8158F-9C01-44F6-B624-22E57CACA8BD}"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9" name="Espace réservé du numéro de diapositive 5"/>
          <p:cNvSpPr>
            <a:spLocks noGrp="1"/>
          </p:cNvSpPr>
          <p:nvPr>
            <p:ph type="sldNum" sz="quarter" idx="12"/>
          </p:nvPr>
        </p:nvSpPr>
        <p:spPr/>
        <p:txBody>
          <a:bodyPr/>
          <a:lstStyle>
            <a:lvl1pPr>
              <a:defRPr/>
            </a:lvl1pPr>
          </a:lstStyle>
          <a:p>
            <a:pPr>
              <a:defRPr/>
            </a:pPr>
            <a:fld id="{277595BF-C7E9-4976-AE51-791024B9293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5" name="Espace réservé du numéro de diapositive 5"/>
          <p:cNvSpPr>
            <a:spLocks noGrp="1"/>
          </p:cNvSpPr>
          <p:nvPr>
            <p:ph type="sldNum" sz="quarter" idx="12"/>
          </p:nvPr>
        </p:nvSpPr>
        <p:spPr/>
        <p:txBody>
          <a:bodyPr/>
          <a:lstStyle>
            <a:lvl1pPr>
              <a:defRPr/>
            </a:lvl1pPr>
          </a:lstStyle>
          <a:p>
            <a:pPr>
              <a:defRPr/>
            </a:pPr>
            <a:fld id="{2D415607-5940-4311-B48F-F4AA22B01BB8}"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4" name="Espace réservé du numéro de diapositive 5"/>
          <p:cNvSpPr>
            <a:spLocks noGrp="1"/>
          </p:cNvSpPr>
          <p:nvPr>
            <p:ph type="sldNum" sz="quarter" idx="12"/>
          </p:nvPr>
        </p:nvSpPr>
        <p:spPr/>
        <p:txBody>
          <a:bodyPr/>
          <a:lstStyle>
            <a:lvl1pPr>
              <a:defRPr/>
            </a:lvl1pPr>
          </a:lstStyle>
          <a:p>
            <a:pPr>
              <a:defRPr/>
            </a:pPr>
            <a:fld id="{7233A6B9-6B40-4D5A-AC79-72F5FEF149CC}"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7" name="Espace réservé du numéro de diapositive 5"/>
          <p:cNvSpPr>
            <a:spLocks noGrp="1"/>
          </p:cNvSpPr>
          <p:nvPr>
            <p:ph type="sldNum" sz="quarter" idx="12"/>
          </p:nvPr>
        </p:nvSpPr>
        <p:spPr/>
        <p:txBody>
          <a:bodyPr/>
          <a:lstStyle>
            <a:lvl1pPr>
              <a:defRPr/>
            </a:lvl1pPr>
          </a:lstStyle>
          <a:p>
            <a:pPr>
              <a:defRPr/>
            </a:pPr>
            <a:fld id="{ECC73E2E-004D-4093-B7BC-F4C2E06CD616}"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A. EL HIRI</a:t>
            </a:r>
          </a:p>
        </p:txBody>
      </p:sp>
      <p:sp>
        <p:nvSpPr>
          <p:cNvPr id="7" name="Espace réservé du numéro de diapositive 5"/>
          <p:cNvSpPr>
            <a:spLocks noGrp="1"/>
          </p:cNvSpPr>
          <p:nvPr>
            <p:ph type="sldNum" sz="quarter" idx="12"/>
          </p:nvPr>
        </p:nvSpPr>
        <p:spPr/>
        <p:txBody>
          <a:bodyPr/>
          <a:lstStyle>
            <a:lvl1pPr>
              <a:defRPr/>
            </a:lvl1pPr>
          </a:lstStyle>
          <a:p>
            <a:pPr>
              <a:defRPr/>
            </a:pPr>
            <a:fld id="{53585469-44CC-42BC-88E9-E13FD687452B}"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r-FR"/>
              <a:t>A. EL HIRI</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3EE5492-DD7A-4CD6-A319-9873503655B7}"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0" y="4005263"/>
            <a:ext cx="9144000" cy="2087562"/>
          </a:xfrm>
          <a:solidFill>
            <a:srgbClr val="FF0000"/>
          </a:solidFill>
        </p:spPr>
        <p:txBody>
          <a:bodyPr/>
          <a:lstStyle/>
          <a:p>
            <a:r>
              <a:rPr lang="fr-FR" b="1" smtClean="0">
                <a:solidFill>
                  <a:schemeClr val="bg2"/>
                </a:solidFill>
              </a:rPr>
              <a:t>Problèmes sociaux et économiques </a:t>
            </a:r>
          </a:p>
        </p:txBody>
      </p:sp>
      <p:sp>
        <p:nvSpPr>
          <p:cNvPr id="3" name="Sous-titre 2"/>
          <p:cNvSpPr>
            <a:spLocks noGrp="1"/>
          </p:cNvSpPr>
          <p:nvPr>
            <p:ph type="subTitle" idx="1"/>
          </p:nvPr>
        </p:nvSpPr>
        <p:spPr>
          <a:xfrm>
            <a:off x="0" y="2133600"/>
            <a:ext cx="9144000" cy="1752600"/>
          </a:xfrm>
          <a:solidFill>
            <a:schemeClr val="tx1"/>
          </a:solidFill>
        </p:spPr>
        <p:txBody>
          <a:bodyPr>
            <a:normAutofit fontScale="70000" lnSpcReduction="20000"/>
          </a:bodyPr>
          <a:lstStyle/>
          <a:p>
            <a:pPr marL="2157413" indent="-2157413" eaLnBrk="1" hangingPunct="1">
              <a:defRPr/>
            </a:pPr>
            <a:r>
              <a:rPr lang="fr-FR" b="1" dirty="0" smtClean="0">
                <a:solidFill>
                  <a:schemeClr val="bg2"/>
                </a:solidFill>
              </a:rPr>
              <a:t>Filières : Sciences Economiques et Gestion</a:t>
            </a:r>
          </a:p>
          <a:p>
            <a:pPr marL="2157413" indent="-2157413" eaLnBrk="1" hangingPunct="1">
              <a:defRPr/>
            </a:pPr>
            <a:r>
              <a:rPr lang="fr-FR" b="1" dirty="0" smtClean="0">
                <a:solidFill>
                  <a:schemeClr val="bg2"/>
                </a:solidFill>
              </a:rPr>
              <a:t>Semestre 3</a:t>
            </a:r>
          </a:p>
          <a:p>
            <a:pPr marL="2157413" indent="-2157413" eaLnBrk="1" hangingPunct="1">
              <a:defRPr/>
            </a:pPr>
            <a:r>
              <a:rPr lang="fr-FR" b="1" dirty="0" smtClean="0">
                <a:solidFill>
                  <a:schemeClr val="bg2"/>
                </a:solidFill>
              </a:rPr>
              <a:t>Module : Economie III</a:t>
            </a:r>
          </a:p>
          <a:p>
            <a:pPr>
              <a:defRPr/>
            </a:pPr>
            <a:r>
              <a:rPr lang="fr-FR" b="1" dirty="0" smtClean="0">
                <a:solidFill>
                  <a:schemeClr val="bg2"/>
                </a:solidFill>
              </a:rPr>
              <a:t>Enseignant : A. EL HIRI</a:t>
            </a:r>
          </a:p>
          <a:p>
            <a:pPr>
              <a:defRPr/>
            </a:pPr>
            <a:r>
              <a:rPr lang="fr-FR" b="1" dirty="0" smtClean="0">
                <a:solidFill>
                  <a:schemeClr val="bg2"/>
                </a:solidFill>
              </a:rPr>
              <a:t>Année universitaire </a:t>
            </a:r>
            <a:r>
              <a:rPr lang="fr-FR" b="1" smtClean="0">
                <a:solidFill>
                  <a:schemeClr val="bg2"/>
                </a:solidFill>
              </a:rPr>
              <a:t>: </a:t>
            </a:r>
            <a:r>
              <a:rPr lang="fr-FR" b="1" smtClean="0">
                <a:solidFill>
                  <a:schemeClr val="bg2"/>
                </a:solidFill>
              </a:rPr>
              <a:t>2013-2014</a:t>
            </a:r>
            <a:endParaRPr lang="fr-FR" b="1" dirty="0">
              <a:solidFill>
                <a:schemeClr val="bg2"/>
              </a:solidFill>
            </a:endParaRPr>
          </a:p>
        </p:txBody>
      </p:sp>
      <p:sp>
        <p:nvSpPr>
          <p:cNvPr id="3076" name="Espace réservé du pied de page 3"/>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r>
              <a:rPr lang="fr-FR" smtClean="0">
                <a:solidFill>
                  <a:srgbClr val="FF0000"/>
                </a:solidFill>
              </a:rPr>
              <a:t>A. EL HIRI</a:t>
            </a:r>
          </a:p>
        </p:txBody>
      </p:sp>
      <p:sp>
        <p:nvSpPr>
          <p:cNvPr id="3077" name="ZoneTexte 4"/>
          <p:cNvSpPr txBox="1">
            <a:spLocks noChangeArrowheads="1"/>
          </p:cNvSpPr>
          <p:nvPr/>
        </p:nvSpPr>
        <p:spPr bwMode="auto">
          <a:xfrm>
            <a:off x="0" y="0"/>
            <a:ext cx="9144000" cy="1477963"/>
          </a:xfrm>
          <a:prstGeom prst="rect">
            <a:avLst/>
          </a:prstGeom>
          <a:noFill/>
          <a:ln w="9525">
            <a:noFill/>
            <a:miter lim="800000"/>
            <a:headEnd/>
            <a:tailEnd/>
          </a:ln>
        </p:spPr>
        <p:txBody>
          <a:bodyPr>
            <a:spAutoFit/>
          </a:bodyPr>
          <a:lstStyle/>
          <a:p>
            <a:pPr algn="ctr"/>
            <a:r>
              <a:rPr lang="fr-FR" sz="2400"/>
              <a:t>UNIVERSITE SIDI MOHAMMED BEN ABDELLAH</a:t>
            </a:r>
          </a:p>
          <a:p>
            <a:pPr algn="ctr"/>
            <a:r>
              <a:rPr lang="fr-FR" sz="2400"/>
              <a:t>Faculté des Sciences Juridiques, Economiques et Sociales – Fès-</a:t>
            </a:r>
            <a:endParaRPr lang="fr-FR"/>
          </a:p>
          <a:p>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fr-FR" sz="3600" b="1" smtClean="0"/>
              <a:t>Section I : Les théories traditionnelles</a:t>
            </a:r>
            <a:r>
              <a:rPr lang="fr-FR" sz="2400" b="1" smtClean="0"/>
              <a:t/>
            </a:r>
            <a:br>
              <a:rPr lang="fr-FR" sz="2400" b="1" smtClean="0"/>
            </a:br>
            <a:r>
              <a:rPr lang="fr-FR" sz="2400" b="1" smtClean="0"/>
              <a:t> B - L’analyse néo-classique</a:t>
            </a:r>
            <a:endParaRPr lang="fr-FR" sz="1200" b="1" smtClean="0"/>
          </a:p>
        </p:txBody>
      </p:sp>
      <p:sp>
        <p:nvSpPr>
          <p:cNvPr id="12291" name="Rectangle 5"/>
          <p:cNvSpPr>
            <a:spLocks noGrp="1" noChangeArrowheads="1"/>
          </p:cNvSpPr>
          <p:nvPr>
            <p:ph idx="1"/>
          </p:nvPr>
        </p:nvSpPr>
        <p:spPr/>
        <p:txBody>
          <a:bodyPr/>
          <a:lstStyle/>
          <a:p>
            <a:pPr marL="0" indent="0" eaLnBrk="1" hangingPunct="1">
              <a:buFontTx/>
              <a:buNone/>
            </a:pPr>
            <a:r>
              <a:rPr lang="fr-FR" sz="2800" b="1" smtClean="0"/>
              <a:t>1- L’offre de travail dépend de deux facteurs :</a:t>
            </a:r>
          </a:p>
          <a:p>
            <a:pPr marL="0" indent="0" eaLnBrk="1" hangingPunct="1"/>
            <a:endParaRPr lang="fr-FR" sz="2800" b="1" smtClean="0"/>
          </a:p>
          <a:p>
            <a:pPr marL="0" indent="0" algn="just" eaLnBrk="1" hangingPunct="1"/>
            <a:r>
              <a:rPr lang="fr-FR" sz="2800" i="1" smtClean="0"/>
              <a:t> </a:t>
            </a:r>
            <a:r>
              <a:rPr lang="fr-FR" sz="2800" u="sng" smtClean="0"/>
              <a:t>Le salaire réel</a:t>
            </a:r>
            <a:r>
              <a:rPr lang="fr-FR" sz="2800" smtClean="0"/>
              <a:t> : l'augmentation du salaire réel peut avoir deux effets contraires au niveau de l'offre de travail par les agents  </a:t>
            </a:r>
          </a:p>
          <a:p>
            <a:pPr marL="0" indent="0" algn="just" eaLnBrk="1" hangingPunct="1">
              <a:buFontTx/>
              <a:buNone/>
            </a:pPr>
            <a:r>
              <a:rPr lang="fr-FR" sz="2800" smtClean="0"/>
              <a:t>- </a:t>
            </a:r>
            <a:r>
              <a:rPr lang="fr-FR" sz="2800" b="1" smtClean="0"/>
              <a:t>Un effet de " substitution "</a:t>
            </a:r>
            <a:r>
              <a:rPr lang="fr-FR" sz="2800" smtClean="0"/>
              <a:t> : la demande d’oisiveté diminue ; l'offre de travail augmente  (les agents préfèrent l'enrichissement au temps libre);  </a:t>
            </a:r>
          </a:p>
        </p:txBody>
      </p:sp>
      <p:sp>
        <p:nvSpPr>
          <p:cNvPr id="2253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fr-FR" sz="3600" b="1" smtClean="0"/>
              <a:t>Section I : Les théories traditionnelles</a:t>
            </a:r>
            <a:r>
              <a:rPr lang="fr-FR" sz="2400" b="1" smtClean="0"/>
              <a:t/>
            </a:r>
            <a:br>
              <a:rPr lang="fr-FR" sz="2400" b="1" smtClean="0"/>
            </a:br>
            <a:r>
              <a:rPr lang="fr-FR" sz="2400" b="1" smtClean="0"/>
              <a:t> B - L’analyse néo-classique</a:t>
            </a:r>
            <a:endParaRPr lang="fr-FR" sz="1200" b="1" smtClean="0"/>
          </a:p>
        </p:txBody>
      </p:sp>
      <p:sp>
        <p:nvSpPr>
          <p:cNvPr id="13315" name="Rectangle 3"/>
          <p:cNvSpPr>
            <a:spLocks noGrp="1" noChangeArrowheads="1"/>
          </p:cNvSpPr>
          <p:nvPr>
            <p:ph idx="1"/>
          </p:nvPr>
        </p:nvSpPr>
        <p:spPr/>
        <p:txBody>
          <a:bodyPr/>
          <a:lstStyle/>
          <a:p>
            <a:pPr marL="0" indent="0" eaLnBrk="1" hangingPunct="1">
              <a:buFontTx/>
              <a:buNone/>
            </a:pPr>
            <a:r>
              <a:rPr lang="fr-FR" smtClean="0"/>
              <a:t>L’offre de travail dépend de deux facteurs :</a:t>
            </a:r>
          </a:p>
          <a:p>
            <a:pPr marL="0" indent="0" eaLnBrk="1" hangingPunct="1"/>
            <a:endParaRPr lang="fr-FR" smtClean="0"/>
          </a:p>
          <a:p>
            <a:pPr marL="0" indent="0" algn="just" eaLnBrk="1" hangingPunct="1">
              <a:buFontTx/>
              <a:buChar char="-"/>
            </a:pPr>
            <a:r>
              <a:rPr lang="fr-FR" b="1" smtClean="0"/>
              <a:t>un effet " revenu "</a:t>
            </a:r>
            <a:r>
              <a:rPr lang="fr-FR" smtClean="0"/>
              <a:t>: la demande d’oisiveté augmente ; l'offre de travail diminue  (les agents préfèrent travailler moins si le revenu ne change pas).  </a:t>
            </a:r>
            <a:r>
              <a:rPr lang="fr-FR" b="1" smtClean="0"/>
              <a:t>La théorie néoclassique fait l'hypothèse (restrictive) que l'effet de substitution l'emporte</a:t>
            </a:r>
            <a:r>
              <a:rPr lang="fr-FR" smtClean="0"/>
              <a:t>.  </a:t>
            </a:r>
          </a:p>
          <a:p>
            <a:pPr marL="0" indent="0" algn="just" eaLnBrk="1" hangingPunct="1">
              <a:buFontTx/>
              <a:buChar char="-"/>
            </a:pPr>
            <a:endParaRPr lang="fr-FR" smtClean="0"/>
          </a:p>
          <a:p>
            <a:pPr marL="0" indent="0" algn="just" eaLnBrk="1" hangingPunct="1"/>
            <a:endParaRPr lang="fr-FR" smtClean="0"/>
          </a:p>
        </p:txBody>
      </p:sp>
      <p:sp>
        <p:nvSpPr>
          <p:cNvPr id="2355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fr-FR" sz="3600" b="1" smtClean="0"/>
              <a:t>Section I : Les théories traditionnelles</a:t>
            </a:r>
            <a:r>
              <a:rPr lang="fr-FR" sz="2400" b="1" smtClean="0"/>
              <a:t/>
            </a:r>
            <a:br>
              <a:rPr lang="fr-FR" sz="2400" b="1" smtClean="0"/>
            </a:br>
            <a:r>
              <a:rPr lang="fr-FR" sz="2400" b="1" smtClean="0"/>
              <a:t> B - L’analyse néo-classique</a:t>
            </a:r>
            <a:endParaRPr lang="fr-FR" sz="1200" b="1" smtClean="0"/>
          </a:p>
        </p:txBody>
      </p:sp>
      <p:sp>
        <p:nvSpPr>
          <p:cNvPr id="14339" name="Rectangle 3"/>
          <p:cNvSpPr>
            <a:spLocks noGrp="1" noChangeArrowheads="1"/>
          </p:cNvSpPr>
          <p:nvPr>
            <p:ph idx="1"/>
          </p:nvPr>
        </p:nvSpPr>
        <p:spPr/>
        <p:txBody>
          <a:bodyPr/>
          <a:lstStyle/>
          <a:p>
            <a:pPr marL="0" indent="0" eaLnBrk="1" hangingPunct="1">
              <a:buFontTx/>
              <a:buNone/>
            </a:pPr>
            <a:r>
              <a:rPr lang="fr-FR" sz="2800" smtClean="0"/>
              <a:t>L’offre de travail dépend de deux facteurs :</a:t>
            </a:r>
          </a:p>
          <a:p>
            <a:pPr marL="0" indent="0" eaLnBrk="1" hangingPunct="1"/>
            <a:endParaRPr lang="fr-FR" sz="2800" u="sng" smtClean="0"/>
          </a:p>
          <a:p>
            <a:pPr marL="0" indent="0" algn="just" eaLnBrk="1" hangingPunct="1"/>
            <a:r>
              <a:rPr lang="fr-FR" sz="2800" u="sng" smtClean="0"/>
              <a:t> Les autres revenus</a:t>
            </a:r>
            <a:r>
              <a:rPr lang="fr-FR" sz="2800" smtClean="0"/>
              <a:t> ( revenus de l'épargne, rentes, prestations sociales)</a:t>
            </a:r>
          </a:p>
          <a:p>
            <a:pPr marL="0" indent="0" algn="just" eaLnBrk="1" hangingPunct="1">
              <a:buFontTx/>
              <a:buNone/>
            </a:pPr>
            <a:r>
              <a:rPr lang="fr-FR" sz="2800" smtClean="0"/>
              <a:t> </a:t>
            </a:r>
            <a:br>
              <a:rPr lang="fr-FR" sz="2800" smtClean="0"/>
            </a:br>
            <a:r>
              <a:rPr lang="fr-FR" sz="2800" smtClean="0"/>
              <a:t> Quand ils augmentent, la demande d’oisiveté augmente ; l'offre de travail diminue.  </a:t>
            </a:r>
            <a:br>
              <a:rPr lang="fr-FR" sz="2800" smtClean="0"/>
            </a:br>
            <a:r>
              <a:rPr lang="fr-FR" sz="2800" smtClean="0"/>
              <a:t/>
            </a:r>
            <a:br>
              <a:rPr lang="fr-FR" sz="2800" smtClean="0"/>
            </a:br>
            <a:endParaRPr lang="fr-FR" sz="2800" smtClean="0"/>
          </a:p>
          <a:p>
            <a:pPr marL="0" indent="0" eaLnBrk="1" hangingPunct="1">
              <a:buFontTx/>
              <a:buNone/>
            </a:pPr>
            <a:endParaRPr lang="fr-FR" sz="2800" smtClean="0"/>
          </a:p>
        </p:txBody>
      </p:sp>
      <p:sp>
        <p:nvSpPr>
          <p:cNvPr id="2457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r>
              <a:rPr lang="fr-FR" sz="1200" b="1" smtClean="0">
                <a:solidFill>
                  <a:srgbClr val="7B9899"/>
                </a:solidFill>
              </a:rPr>
              <a:t>Plus le taux de salaire est élevé, plus les individus offrent une grande quantité de travail sur le marché</a:t>
            </a:r>
            <a:r>
              <a:rPr lang="fr-FR" smtClean="0">
                <a:solidFill>
                  <a:srgbClr val="7B9899"/>
                </a:solidFill>
              </a:rPr>
              <a:t> </a:t>
            </a:r>
          </a:p>
        </p:txBody>
      </p:sp>
      <p:pic>
        <p:nvPicPr>
          <p:cNvPr id="15363" name="Picture 4" descr="Image3"/>
          <p:cNvPicPr>
            <a:picLocks noGrp="1" noChangeAspect="1" noChangeArrowheads="1"/>
          </p:cNvPicPr>
          <p:nvPr>
            <p:ph idx="1"/>
          </p:nvPr>
        </p:nvPicPr>
        <p:blipFill>
          <a:blip r:embed="rId2" cstate="print"/>
          <a:srcRect/>
          <a:stretch>
            <a:fillRect/>
          </a:stretch>
        </p:blipFill>
        <p:spPr>
          <a:xfrm>
            <a:off x="395288" y="2133600"/>
            <a:ext cx="8137525" cy="3671888"/>
          </a:xfrm>
          <a:noFill/>
        </p:spPr>
      </p:pic>
      <p:sp>
        <p:nvSpPr>
          <p:cNvPr id="2560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16387" name="Rectangle 4"/>
          <p:cNvSpPr>
            <a:spLocks noGrp="1" noChangeArrowheads="1"/>
          </p:cNvSpPr>
          <p:nvPr>
            <p:ph idx="1"/>
          </p:nvPr>
        </p:nvSpPr>
        <p:spPr/>
        <p:txBody>
          <a:bodyPr/>
          <a:lstStyle/>
          <a:p>
            <a:pPr marL="0" indent="0" algn="just" eaLnBrk="1" hangingPunct="1">
              <a:lnSpc>
                <a:spcPct val="90000"/>
              </a:lnSpc>
              <a:buFontTx/>
              <a:buNone/>
            </a:pPr>
            <a:r>
              <a:rPr lang="fr-FR" sz="2800" b="1" i="1" smtClean="0"/>
              <a:t>2- La demande de travail des entreprises</a:t>
            </a:r>
            <a:endParaRPr lang="fr-FR" sz="2800" smtClean="0"/>
          </a:p>
          <a:p>
            <a:pPr marL="0" indent="0" algn="just" eaLnBrk="1" hangingPunct="1">
              <a:lnSpc>
                <a:spcPct val="90000"/>
              </a:lnSpc>
              <a:buFontTx/>
              <a:buNone/>
            </a:pPr>
            <a:r>
              <a:rPr lang="fr-FR" sz="2800" smtClean="0"/>
              <a:t>Les entreprises produisent avec, principalement, du capital et du travail. </a:t>
            </a:r>
          </a:p>
          <a:p>
            <a:pPr marL="0" indent="0" algn="just" eaLnBrk="1" hangingPunct="1">
              <a:lnSpc>
                <a:spcPct val="90000"/>
              </a:lnSpc>
              <a:buFontTx/>
              <a:buNone/>
            </a:pPr>
            <a:r>
              <a:rPr lang="fr-FR" sz="2800" smtClean="0"/>
              <a:t>   </a:t>
            </a:r>
            <a:br>
              <a:rPr lang="fr-FR" sz="2800" smtClean="0"/>
            </a:br>
            <a:r>
              <a:rPr lang="fr-FR" sz="2800" smtClean="0"/>
              <a:t> </a:t>
            </a:r>
            <a:r>
              <a:rPr lang="fr-FR" sz="2800" b="1" smtClean="0"/>
              <a:t>- A long terme : </a:t>
            </a:r>
            <a:r>
              <a:rPr lang="fr-FR" sz="2800" smtClean="0"/>
              <a:t>les entreprises optent pour la combinaison capital – travail la moins coûteuse.</a:t>
            </a:r>
          </a:p>
          <a:p>
            <a:pPr marL="0" indent="0" algn="just" eaLnBrk="1" hangingPunct="1">
              <a:lnSpc>
                <a:spcPct val="90000"/>
              </a:lnSpc>
              <a:buFontTx/>
              <a:buNone/>
            </a:pPr>
            <a:r>
              <a:rPr lang="fr-FR" sz="2800" u="sng" smtClean="0"/>
              <a:t>La demande de travail</a:t>
            </a:r>
            <a:r>
              <a:rPr lang="fr-FR" sz="2800" smtClean="0"/>
              <a:t> dépend du </a:t>
            </a:r>
            <a:r>
              <a:rPr lang="fr-FR" sz="2800" u="sng" smtClean="0"/>
              <a:t>coût relatif du travail</a:t>
            </a:r>
            <a:r>
              <a:rPr lang="fr-FR" sz="2800" smtClean="0"/>
              <a:t> et des possibilités de substitution ou de complémentarité entre le capital et le travail. </a:t>
            </a:r>
          </a:p>
        </p:txBody>
      </p:sp>
      <p:sp>
        <p:nvSpPr>
          <p:cNvPr id="2662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17411" name="Rectangle 3"/>
          <p:cNvSpPr>
            <a:spLocks noGrp="1" noChangeArrowheads="1"/>
          </p:cNvSpPr>
          <p:nvPr>
            <p:ph idx="1"/>
          </p:nvPr>
        </p:nvSpPr>
        <p:spPr>
          <a:xfrm>
            <a:off x="0" y="1600200"/>
            <a:ext cx="9144000" cy="5257800"/>
          </a:xfrm>
        </p:spPr>
        <p:txBody>
          <a:bodyPr/>
          <a:lstStyle/>
          <a:p>
            <a:pPr marL="0" indent="0" algn="just" eaLnBrk="1" hangingPunct="1">
              <a:buFontTx/>
              <a:buNone/>
            </a:pPr>
            <a:r>
              <a:rPr lang="fr-FR" b="1" i="1" smtClean="0"/>
              <a:t>2- La demande de travail des entreprises</a:t>
            </a:r>
            <a:r>
              <a:rPr lang="fr-FR" smtClean="0"/>
              <a:t>  </a:t>
            </a:r>
          </a:p>
          <a:p>
            <a:pPr marL="0" indent="0" algn="just" eaLnBrk="1" hangingPunct="1">
              <a:buFontTx/>
              <a:buNone/>
            </a:pPr>
            <a:r>
              <a:rPr lang="fr-FR" smtClean="0"/>
              <a:t>Il y a deux grandes catégories de travail : le travail qualifié et le travail non qualifié.  </a:t>
            </a:r>
          </a:p>
          <a:p>
            <a:pPr marL="0" indent="0" algn="just" eaLnBrk="1" hangingPunct="1">
              <a:buFontTx/>
              <a:buNone/>
            </a:pPr>
            <a:r>
              <a:rPr lang="fr-FR" smtClean="0"/>
              <a:t>- </a:t>
            </a:r>
            <a:r>
              <a:rPr lang="fr-FR" b="1" smtClean="0"/>
              <a:t>travail qualifié et capital</a:t>
            </a:r>
            <a:r>
              <a:rPr lang="fr-FR" smtClean="0"/>
              <a:t> sont en général des facteurs </a:t>
            </a:r>
            <a:r>
              <a:rPr lang="fr-FR" b="1" smtClean="0"/>
              <a:t>complémentaires</a:t>
            </a:r>
            <a:r>
              <a:rPr lang="fr-FR" smtClean="0"/>
              <a:t> (les ingénieurs sont plus productifs grâce aux ordinateurs) ;  </a:t>
            </a:r>
          </a:p>
          <a:p>
            <a:pPr marL="0" indent="0" algn="just" eaLnBrk="1" hangingPunct="1">
              <a:buFontTx/>
              <a:buNone/>
            </a:pPr>
            <a:endParaRPr lang="fr-FR" smtClean="0"/>
          </a:p>
        </p:txBody>
      </p:sp>
      <p:sp>
        <p:nvSpPr>
          <p:cNvPr id="2765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18435" name="Rectangle 3"/>
          <p:cNvSpPr>
            <a:spLocks noGrp="1" noChangeArrowheads="1"/>
          </p:cNvSpPr>
          <p:nvPr>
            <p:ph idx="1"/>
          </p:nvPr>
        </p:nvSpPr>
        <p:spPr>
          <a:xfrm>
            <a:off x="0" y="1600200"/>
            <a:ext cx="9144000" cy="5257800"/>
          </a:xfrm>
        </p:spPr>
        <p:txBody>
          <a:bodyPr/>
          <a:lstStyle/>
          <a:p>
            <a:pPr marL="0" indent="0" algn="just" eaLnBrk="1" hangingPunct="1">
              <a:buFontTx/>
              <a:buNone/>
            </a:pPr>
            <a:r>
              <a:rPr lang="fr-FR" b="1" i="1" smtClean="0"/>
              <a:t>2- La demande de travail des entreprises</a:t>
            </a:r>
            <a:r>
              <a:rPr lang="fr-FR" smtClean="0"/>
              <a:t>  </a:t>
            </a:r>
          </a:p>
          <a:p>
            <a:pPr marL="0" indent="0" algn="just" eaLnBrk="1" hangingPunct="1">
              <a:buFontTx/>
              <a:buNone/>
            </a:pPr>
            <a:r>
              <a:rPr lang="fr-FR" smtClean="0"/>
              <a:t>- </a:t>
            </a:r>
            <a:r>
              <a:rPr lang="fr-FR" b="1" smtClean="0"/>
              <a:t>travail non qualifié et capital</a:t>
            </a:r>
            <a:r>
              <a:rPr lang="fr-FR" smtClean="0"/>
              <a:t> sont des facteurs plutôt </a:t>
            </a:r>
            <a:r>
              <a:rPr lang="fr-FR" b="1" smtClean="0"/>
              <a:t>substituables</a:t>
            </a:r>
            <a:r>
              <a:rPr lang="fr-FR" smtClean="0"/>
              <a:t> (les concierges sont remplacés par les interphones, le personnel au guichet des banques par des automates bancaires)</a:t>
            </a:r>
          </a:p>
        </p:txBody>
      </p:sp>
      <p:sp>
        <p:nvSpPr>
          <p:cNvPr id="2867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19459" name="Rectangle 3"/>
          <p:cNvSpPr>
            <a:spLocks noGrp="1" noChangeArrowheads="1"/>
          </p:cNvSpPr>
          <p:nvPr>
            <p:ph idx="1"/>
          </p:nvPr>
        </p:nvSpPr>
        <p:spPr>
          <a:xfrm>
            <a:off x="0" y="1600200"/>
            <a:ext cx="9144000" cy="5257800"/>
          </a:xfrm>
        </p:spPr>
        <p:txBody>
          <a:bodyPr/>
          <a:lstStyle/>
          <a:p>
            <a:pPr marL="0" indent="0" algn="just" eaLnBrk="1" hangingPunct="1">
              <a:buFontTx/>
              <a:buNone/>
            </a:pPr>
            <a:r>
              <a:rPr lang="fr-FR" b="1" i="1" smtClean="0"/>
              <a:t>2- La demande de travail des entreprises</a:t>
            </a:r>
            <a:r>
              <a:rPr lang="fr-FR" smtClean="0"/>
              <a:t>  </a:t>
            </a:r>
          </a:p>
          <a:p>
            <a:pPr marL="0" indent="0" algn="just" eaLnBrk="1" hangingPunct="1">
              <a:buFontTx/>
              <a:buNone/>
            </a:pPr>
            <a:r>
              <a:rPr lang="fr-FR" b="1" smtClean="0"/>
              <a:t>A court terme, </a:t>
            </a:r>
            <a:r>
              <a:rPr lang="fr-FR" smtClean="0"/>
              <a:t>les investissements réalisés ne changent pas, le stock de capital reste constant. </a:t>
            </a:r>
          </a:p>
          <a:p>
            <a:pPr marL="0" indent="0" algn="just" eaLnBrk="1" hangingPunct="1">
              <a:buFontTx/>
              <a:buNone/>
            </a:pPr>
            <a:r>
              <a:rPr lang="fr-FR" b="1" smtClean="0"/>
              <a:t>La productivité marginale du travail est décroissante</a:t>
            </a:r>
            <a:r>
              <a:rPr lang="fr-FR" smtClean="0"/>
              <a:t>. </a:t>
            </a:r>
          </a:p>
        </p:txBody>
      </p:sp>
      <p:sp>
        <p:nvSpPr>
          <p:cNvPr id="2969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20483" name="Rectangle 3"/>
          <p:cNvSpPr>
            <a:spLocks noGrp="1" noChangeArrowheads="1"/>
          </p:cNvSpPr>
          <p:nvPr>
            <p:ph idx="1"/>
          </p:nvPr>
        </p:nvSpPr>
        <p:spPr>
          <a:xfrm>
            <a:off x="0" y="1600200"/>
            <a:ext cx="9144000" cy="5257800"/>
          </a:xfrm>
        </p:spPr>
        <p:txBody>
          <a:bodyPr/>
          <a:lstStyle/>
          <a:p>
            <a:pPr marL="0" indent="0" algn="just" eaLnBrk="1" hangingPunct="1">
              <a:buFontTx/>
              <a:buNone/>
            </a:pPr>
            <a:r>
              <a:rPr lang="fr-FR" sz="2800" b="1" i="1" smtClean="0"/>
              <a:t>2- La demande de travail des entreprises</a:t>
            </a:r>
            <a:r>
              <a:rPr lang="fr-FR" sz="2800" smtClean="0"/>
              <a:t>  </a:t>
            </a:r>
          </a:p>
          <a:p>
            <a:pPr marL="0" indent="0" algn="just" eaLnBrk="1" hangingPunct="1">
              <a:buFontTx/>
              <a:buNone/>
            </a:pPr>
            <a:r>
              <a:rPr lang="fr-FR" sz="2800" smtClean="0"/>
              <a:t>L’entreprise maximise son profit en choisissant la quantité de travail, étant donnée la fonction de production : Si s est le taux de salaire d'une unité de travail, on peut écrire :</a:t>
            </a:r>
          </a:p>
          <a:p>
            <a:pPr marL="0" indent="0" algn="ctr" eaLnBrk="1" hangingPunct="1">
              <a:buFontTx/>
              <a:buNone/>
            </a:pPr>
            <a:r>
              <a:rPr lang="fr-FR" sz="2800" smtClean="0"/>
              <a:t>  </a:t>
            </a:r>
            <a:br>
              <a:rPr lang="fr-FR" sz="2800" smtClean="0"/>
            </a:br>
            <a:r>
              <a:rPr lang="fr-FR" sz="2800" smtClean="0"/>
              <a:t>  Profit = </a:t>
            </a:r>
            <a:r>
              <a:rPr lang="fr-FR" sz="2800" i="1" smtClean="0"/>
              <a:t>f(L) – s.L</a:t>
            </a:r>
          </a:p>
          <a:p>
            <a:pPr marL="0" indent="0" algn="ctr" eaLnBrk="1" hangingPunct="1">
              <a:buFontTx/>
              <a:buNone/>
            </a:pPr>
            <a:endParaRPr lang="fr-FR" sz="2800" b="1" smtClean="0"/>
          </a:p>
          <a:p>
            <a:pPr marL="0" indent="0" algn="just" eaLnBrk="1" hangingPunct="1">
              <a:buFontTx/>
              <a:buNone/>
            </a:pPr>
            <a:r>
              <a:rPr lang="fr-FR" sz="2800" b="1" smtClean="0"/>
              <a:t>Recette marginale</a:t>
            </a:r>
            <a:r>
              <a:rPr lang="fr-FR" sz="2800" smtClean="0"/>
              <a:t> = productivité marginale du travail  </a:t>
            </a:r>
            <a:br>
              <a:rPr lang="fr-FR" sz="2800" smtClean="0"/>
            </a:br>
            <a:r>
              <a:rPr lang="fr-FR" sz="2800" b="1" smtClean="0"/>
              <a:t>Coût marginal</a:t>
            </a:r>
            <a:r>
              <a:rPr lang="fr-FR" sz="2800" smtClean="0"/>
              <a:t> = salaire réel</a:t>
            </a:r>
          </a:p>
        </p:txBody>
      </p:sp>
      <p:sp>
        <p:nvSpPr>
          <p:cNvPr id="3072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21507" name="Rectangle 3"/>
          <p:cNvSpPr>
            <a:spLocks noGrp="1" noChangeArrowheads="1"/>
          </p:cNvSpPr>
          <p:nvPr>
            <p:ph idx="1"/>
          </p:nvPr>
        </p:nvSpPr>
        <p:spPr>
          <a:xfrm>
            <a:off x="0" y="1600200"/>
            <a:ext cx="9144000" cy="5257800"/>
          </a:xfrm>
        </p:spPr>
        <p:txBody>
          <a:bodyPr/>
          <a:lstStyle/>
          <a:p>
            <a:pPr marL="0" indent="0" algn="just" eaLnBrk="1" hangingPunct="1">
              <a:buFontTx/>
              <a:buNone/>
            </a:pPr>
            <a:r>
              <a:rPr lang="fr-FR" b="1" i="1" smtClean="0"/>
              <a:t>2- La demande de travail des entreprises</a:t>
            </a:r>
            <a:r>
              <a:rPr lang="fr-FR" smtClean="0"/>
              <a:t>  </a:t>
            </a:r>
          </a:p>
          <a:p>
            <a:pPr marL="0" indent="0" algn="just" eaLnBrk="1" hangingPunct="1">
              <a:buFontTx/>
              <a:buNone/>
            </a:pPr>
            <a:r>
              <a:rPr lang="fr-FR" smtClean="0"/>
              <a:t>Le profit est maximum quand la productivité marginale du travail est égale au salaire réel</a:t>
            </a:r>
            <a:r>
              <a:rPr lang="fr-FR" b="1" smtClean="0"/>
              <a:t>.</a:t>
            </a:r>
            <a:endParaRPr lang="fr-FR" smtClean="0"/>
          </a:p>
          <a:p>
            <a:pPr marL="0" indent="0" algn="just" eaLnBrk="1" hangingPunct="1">
              <a:buFontTx/>
              <a:buNone/>
            </a:pPr>
            <a:r>
              <a:rPr lang="fr-FR" smtClean="0"/>
              <a:t> La demande de travail est décroissante par rapport au salaire réel</a:t>
            </a:r>
            <a:r>
              <a:rPr lang="fr-FR" b="1" smtClean="0"/>
              <a:t>. </a:t>
            </a:r>
            <a:r>
              <a:rPr lang="fr-FR" smtClean="0"/>
              <a:t>  </a:t>
            </a:r>
          </a:p>
        </p:txBody>
      </p:sp>
      <p:sp>
        <p:nvSpPr>
          <p:cNvPr id="3174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fr-FR" sz="3200" b="1" smtClean="0"/>
              <a:t>Partie II:</a:t>
            </a:r>
            <a:br>
              <a:rPr lang="fr-FR" sz="3200" b="1" smtClean="0"/>
            </a:br>
            <a:r>
              <a:rPr lang="fr-FR" sz="3200" b="1" smtClean="0"/>
              <a:t>MARCHÉ DU TRAVAIL, EMPLOI, CHÔMAGE</a:t>
            </a:r>
            <a:r>
              <a:rPr lang="fr-FR" smtClean="0"/>
              <a:t> </a:t>
            </a:r>
          </a:p>
        </p:txBody>
      </p:sp>
      <p:sp>
        <p:nvSpPr>
          <p:cNvPr id="4099" name="Rectangle 3"/>
          <p:cNvSpPr>
            <a:spLocks noGrp="1" noChangeArrowheads="1"/>
          </p:cNvSpPr>
          <p:nvPr>
            <p:ph idx="1"/>
          </p:nvPr>
        </p:nvSpPr>
        <p:spPr>
          <a:xfrm>
            <a:off x="323850" y="1600200"/>
            <a:ext cx="8362950" cy="4997450"/>
          </a:xfrm>
        </p:spPr>
        <p:txBody>
          <a:bodyPr/>
          <a:lstStyle/>
          <a:p>
            <a:pPr marL="0" indent="0" algn="just" eaLnBrk="1" hangingPunct="1">
              <a:buFontTx/>
              <a:buNone/>
            </a:pPr>
            <a:r>
              <a:rPr lang="fr-FR" b="1" smtClean="0"/>
              <a:t>Dans un premier temps, les questions relatives à l’emploi ont intéressé les sociologues.</a:t>
            </a:r>
          </a:p>
          <a:p>
            <a:pPr marL="0" indent="0" algn="just" eaLnBrk="1" hangingPunct="1">
              <a:buFontTx/>
              <a:buNone/>
            </a:pPr>
            <a:endParaRPr lang="fr-FR" b="1" smtClean="0"/>
          </a:p>
          <a:p>
            <a:pPr marL="0" indent="0" algn="just" eaLnBrk="1" hangingPunct="1">
              <a:buFontTx/>
              <a:buNone/>
            </a:pPr>
            <a:r>
              <a:rPr lang="fr-FR" b="1" smtClean="0"/>
              <a:t>Dans un </a:t>
            </a:r>
            <a:r>
              <a:rPr lang="fr-FR" b="1" u="sng" smtClean="0"/>
              <a:t>second temps</a:t>
            </a:r>
            <a:r>
              <a:rPr lang="fr-FR" b="1" smtClean="0"/>
              <a:t>, ce sont les économistes qui s’intéresseront  à cette question.   </a:t>
            </a:r>
          </a:p>
        </p:txBody>
      </p:sp>
      <p:sp>
        <p:nvSpPr>
          <p:cNvPr id="1433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22531" name="Rectangle 3"/>
          <p:cNvSpPr>
            <a:spLocks noGrp="1" noChangeArrowheads="1"/>
          </p:cNvSpPr>
          <p:nvPr>
            <p:ph idx="1"/>
          </p:nvPr>
        </p:nvSpPr>
        <p:spPr>
          <a:xfrm>
            <a:off x="0" y="1600200"/>
            <a:ext cx="9144000" cy="5257800"/>
          </a:xfrm>
        </p:spPr>
        <p:txBody>
          <a:bodyPr/>
          <a:lstStyle/>
          <a:p>
            <a:pPr marL="0" indent="0" algn="just" eaLnBrk="1" hangingPunct="1">
              <a:buFontTx/>
              <a:buNone/>
            </a:pPr>
            <a:r>
              <a:rPr lang="fr-FR" b="1" i="1" smtClean="0"/>
              <a:t>2- La demande de travail des entreprises</a:t>
            </a:r>
            <a:r>
              <a:rPr lang="fr-FR" smtClean="0"/>
              <a:t>  </a:t>
            </a:r>
          </a:p>
          <a:p>
            <a:pPr marL="0" indent="0" algn="just" eaLnBrk="1" hangingPunct="1">
              <a:buFontTx/>
              <a:buNone/>
            </a:pPr>
            <a:r>
              <a:rPr lang="fr-FR" smtClean="0"/>
              <a:t>La demande de travail (heures de travail ou embauche de salariés) dépend du taux de salaire et de l'état de la technologie (progrès technique): </a:t>
            </a:r>
          </a:p>
          <a:p>
            <a:pPr marL="0" indent="0" algn="just" eaLnBrk="1" hangingPunct="1">
              <a:buFontTx/>
              <a:buNone/>
            </a:pPr>
            <a:r>
              <a:rPr lang="fr-FR" smtClean="0"/>
              <a:t> </a:t>
            </a:r>
          </a:p>
        </p:txBody>
      </p:sp>
      <p:sp>
        <p:nvSpPr>
          <p:cNvPr id="3277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23555" name="Rectangle 3"/>
          <p:cNvSpPr>
            <a:spLocks noGrp="1" noChangeArrowheads="1"/>
          </p:cNvSpPr>
          <p:nvPr>
            <p:ph idx="1"/>
          </p:nvPr>
        </p:nvSpPr>
        <p:spPr>
          <a:xfrm>
            <a:off x="0" y="1600200"/>
            <a:ext cx="9144000" cy="5257800"/>
          </a:xfrm>
        </p:spPr>
        <p:txBody>
          <a:bodyPr/>
          <a:lstStyle/>
          <a:p>
            <a:pPr marL="0" indent="0" algn="just" eaLnBrk="1" hangingPunct="1">
              <a:buFontTx/>
              <a:buNone/>
            </a:pPr>
            <a:r>
              <a:rPr lang="fr-FR" b="1" i="1" smtClean="0"/>
              <a:t>2- La demande de travail des entreprises</a:t>
            </a:r>
            <a:r>
              <a:rPr lang="fr-FR" smtClean="0"/>
              <a:t>  </a:t>
            </a:r>
          </a:p>
          <a:p>
            <a:pPr marL="0" indent="0" algn="just" eaLnBrk="1" hangingPunct="1">
              <a:buFontTx/>
              <a:buNone/>
            </a:pPr>
            <a:r>
              <a:rPr lang="fr-FR" smtClean="0"/>
              <a:t> *</a:t>
            </a:r>
            <a:r>
              <a:rPr lang="fr-FR" b="1" i="1" smtClean="0"/>
              <a:t>Du salaire réel</a:t>
            </a:r>
            <a:r>
              <a:rPr lang="fr-FR" i="1" smtClean="0"/>
              <a:t> </a:t>
            </a:r>
            <a:r>
              <a:rPr lang="fr-FR" smtClean="0"/>
              <a:t>: si le salaire réel augmente, la quantité de travail demandée diminue. A quantité donnée de travail (Lo), il faut augmenter la productivité. </a:t>
            </a:r>
          </a:p>
          <a:p>
            <a:pPr marL="0" indent="0" algn="just" eaLnBrk="1" hangingPunct="1">
              <a:buFontTx/>
              <a:buNone/>
            </a:pPr>
            <a:r>
              <a:rPr lang="fr-FR" smtClean="0"/>
              <a:t>La rémunération augmente mais correspond à un surcroît de production unitaire. </a:t>
            </a:r>
            <a:r>
              <a:rPr lang="fr-FR" i="1" smtClean="0"/>
              <a:t>La courbe se déplace vers le haut</a:t>
            </a:r>
            <a:r>
              <a:rPr lang="fr-FR" smtClean="0"/>
              <a:t> ;  </a:t>
            </a:r>
            <a:endParaRPr lang="fr-FR" b="1" i="1" smtClean="0"/>
          </a:p>
        </p:txBody>
      </p:sp>
      <p:sp>
        <p:nvSpPr>
          <p:cNvPr id="3379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24579" name="Rectangle 3"/>
          <p:cNvSpPr>
            <a:spLocks noGrp="1" noChangeArrowheads="1"/>
          </p:cNvSpPr>
          <p:nvPr>
            <p:ph idx="1"/>
          </p:nvPr>
        </p:nvSpPr>
        <p:spPr>
          <a:xfrm>
            <a:off x="0" y="1600200"/>
            <a:ext cx="9144000" cy="5257800"/>
          </a:xfrm>
        </p:spPr>
        <p:txBody>
          <a:bodyPr/>
          <a:lstStyle/>
          <a:p>
            <a:pPr marL="0" indent="0" algn="just" eaLnBrk="1" hangingPunct="1">
              <a:buFontTx/>
              <a:buNone/>
            </a:pPr>
            <a:r>
              <a:rPr lang="fr-FR" b="1" i="1" smtClean="0"/>
              <a:t>2- La demande de travail des entreprises</a:t>
            </a:r>
            <a:r>
              <a:rPr lang="fr-FR" smtClean="0"/>
              <a:t>  </a:t>
            </a:r>
          </a:p>
          <a:p>
            <a:pPr marL="0" indent="0" algn="just" eaLnBrk="1" hangingPunct="1">
              <a:buFontTx/>
              <a:buNone/>
            </a:pPr>
            <a:r>
              <a:rPr lang="fr-FR" b="1" i="1" smtClean="0"/>
              <a:t>*De la technologie</a:t>
            </a:r>
            <a:r>
              <a:rPr lang="fr-FR" b="1" smtClean="0"/>
              <a:t> : </a:t>
            </a:r>
            <a:r>
              <a:rPr lang="fr-FR" smtClean="0"/>
              <a:t>si le progrès technique fait augmenter la productivité du travail, la quantité de travail, à salaire donné (So), augmente. La courbe se déplace vers la droite. </a:t>
            </a:r>
          </a:p>
        </p:txBody>
      </p:sp>
      <p:sp>
        <p:nvSpPr>
          <p:cNvPr id="3481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pic>
        <p:nvPicPr>
          <p:cNvPr id="25603" name="Picture 4" descr="Image6"/>
          <p:cNvPicPr>
            <a:picLocks noGrp="1" noChangeAspect="1" noChangeArrowheads="1"/>
          </p:cNvPicPr>
          <p:nvPr>
            <p:ph idx="1"/>
          </p:nvPr>
        </p:nvPicPr>
        <p:blipFill>
          <a:blip r:embed="rId2" cstate="print"/>
          <a:srcRect/>
          <a:stretch>
            <a:fillRect/>
          </a:stretch>
        </p:blipFill>
        <p:spPr>
          <a:xfrm>
            <a:off x="1042988" y="1773238"/>
            <a:ext cx="6265862" cy="4032250"/>
          </a:xfrm>
          <a:noFill/>
        </p:spPr>
      </p:pic>
      <p:sp>
        <p:nvSpPr>
          <p:cNvPr id="3584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26627" name="Rectangle 4"/>
          <p:cNvSpPr>
            <a:spLocks noGrp="1" noChangeArrowheads="1"/>
          </p:cNvSpPr>
          <p:nvPr>
            <p:ph idx="1"/>
          </p:nvPr>
        </p:nvSpPr>
        <p:spPr/>
        <p:txBody>
          <a:bodyPr/>
          <a:lstStyle/>
          <a:p>
            <a:pPr marL="0" indent="0" eaLnBrk="1" hangingPunct="1">
              <a:buFontTx/>
              <a:buNone/>
            </a:pPr>
            <a:r>
              <a:rPr lang="fr-FR" b="1" smtClean="0"/>
              <a:t>3- L’équilibre du marché du travail</a:t>
            </a:r>
            <a:r>
              <a:rPr lang="fr-FR" smtClean="0"/>
              <a:t>  </a:t>
            </a:r>
          </a:p>
          <a:p>
            <a:pPr marL="0" indent="0" algn="just" eaLnBrk="1" hangingPunct="1">
              <a:buFontTx/>
              <a:buNone/>
            </a:pPr>
            <a:r>
              <a:rPr lang="fr-FR" smtClean="0"/>
              <a:t>  En concurrence parfaite sur le marché du travail, le taux de salaire réel s’ajuste pour égaliser les quantités offertes et demandées.  </a:t>
            </a:r>
          </a:p>
        </p:txBody>
      </p:sp>
      <p:sp>
        <p:nvSpPr>
          <p:cNvPr id="3686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27651" name="Rectangle 3"/>
          <p:cNvSpPr>
            <a:spLocks noGrp="1" noChangeArrowheads="1"/>
          </p:cNvSpPr>
          <p:nvPr>
            <p:ph idx="1"/>
          </p:nvPr>
        </p:nvSpPr>
        <p:spPr/>
        <p:txBody>
          <a:bodyPr/>
          <a:lstStyle/>
          <a:p>
            <a:pPr marL="0" indent="0" eaLnBrk="1" hangingPunct="1">
              <a:buFontTx/>
              <a:buNone/>
            </a:pPr>
            <a:r>
              <a:rPr lang="fr-FR" sz="2000" b="1" smtClean="0"/>
              <a:t>3- L’équilibre du marché du travail</a:t>
            </a:r>
            <a:r>
              <a:rPr lang="fr-FR" sz="2000" smtClean="0"/>
              <a:t> </a:t>
            </a:r>
            <a:r>
              <a:rPr lang="fr-FR" smtClean="0"/>
              <a:t> </a:t>
            </a:r>
          </a:p>
          <a:p>
            <a:pPr marL="0" indent="0" algn="just" eaLnBrk="1" hangingPunct="1">
              <a:buFontTx/>
              <a:buNone/>
            </a:pPr>
            <a:r>
              <a:rPr lang="fr-FR" smtClean="0"/>
              <a:t> </a:t>
            </a:r>
          </a:p>
        </p:txBody>
      </p:sp>
      <p:sp>
        <p:nvSpPr>
          <p:cNvPr id="3789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pic>
        <p:nvPicPr>
          <p:cNvPr id="27653" name="Picture 4" descr="Image7"/>
          <p:cNvPicPr>
            <a:picLocks noChangeAspect="1" noChangeArrowheads="1"/>
          </p:cNvPicPr>
          <p:nvPr/>
        </p:nvPicPr>
        <p:blipFill>
          <a:blip r:embed="rId2" cstate="print"/>
          <a:srcRect/>
          <a:stretch>
            <a:fillRect/>
          </a:stretch>
        </p:blipFill>
        <p:spPr bwMode="auto">
          <a:xfrm>
            <a:off x="323850" y="2133600"/>
            <a:ext cx="8820150" cy="473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28675" name="Rectangle 3"/>
          <p:cNvSpPr>
            <a:spLocks noGrp="1" noChangeArrowheads="1"/>
          </p:cNvSpPr>
          <p:nvPr>
            <p:ph idx="1"/>
          </p:nvPr>
        </p:nvSpPr>
        <p:spPr/>
        <p:txBody>
          <a:bodyPr/>
          <a:lstStyle/>
          <a:p>
            <a:pPr marL="0" indent="0" eaLnBrk="1" hangingPunct="1">
              <a:buFontTx/>
              <a:buNone/>
            </a:pPr>
            <a:r>
              <a:rPr lang="fr-FR" b="1" smtClean="0"/>
              <a:t>3- L’équilibre du marché du travail</a:t>
            </a:r>
            <a:r>
              <a:rPr lang="fr-FR" smtClean="0"/>
              <a:t> </a:t>
            </a:r>
            <a:r>
              <a:rPr lang="fr-FR" sz="4400" smtClean="0"/>
              <a:t> </a:t>
            </a:r>
          </a:p>
          <a:p>
            <a:pPr marL="0" indent="0" algn="just" eaLnBrk="1" hangingPunct="1">
              <a:buFontTx/>
              <a:buNone/>
            </a:pPr>
            <a:r>
              <a:rPr lang="fr-FR" sz="2400" smtClean="0"/>
              <a:t> Au point d’équilibre, le coût marginal du travail (en terme d’utilité) égalise son gain marginal (la productivité marginale).  </a:t>
            </a:r>
          </a:p>
          <a:p>
            <a:pPr marL="0" indent="0" algn="just" eaLnBrk="1" hangingPunct="1">
              <a:buFontTx/>
              <a:buNone/>
            </a:pPr>
            <a:endParaRPr lang="fr-FR" sz="2400" smtClean="0"/>
          </a:p>
          <a:p>
            <a:pPr marL="0" indent="0" algn="just" eaLnBrk="1" hangingPunct="1">
              <a:buFontTx/>
              <a:buNone/>
            </a:pPr>
            <a:r>
              <a:rPr lang="fr-FR" sz="2400" smtClean="0"/>
              <a:t>Le plein emploi (L*) est atteint pour un salaire d'équilibre (S*) grâce à la flexibilité du salaire </a:t>
            </a:r>
          </a:p>
          <a:p>
            <a:pPr marL="0" indent="0" algn="just" eaLnBrk="1" hangingPunct="1">
              <a:buFontTx/>
              <a:buNone/>
            </a:pPr>
            <a:endParaRPr lang="fr-FR" sz="2400" smtClean="0"/>
          </a:p>
          <a:p>
            <a:pPr marL="0" indent="0" algn="just" eaLnBrk="1" hangingPunct="1">
              <a:buFontTx/>
              <a:buNone/>
            </a:pPr>
            <a:r>
              <a:rPr lang="fr-FR" sz="2400" smtClean="0"/>
              <a:t>A l’équilibre (E), il n’y a pas d’offre excédentaire de travail. Toute oisiveté est une oisiveté voulue.  </a:t>
            </a:r>
          </a:p>
        </p:txBody>
      </p:sp>
      <p:sp>
        <p:nvSpPr>
          <p:cNvPr id="3891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B - L’analyse néo-classique</a:t>
            </a:r>
            <a:br>
              <a:rPr lang="fr-FR" sz="2400" b="1" smtClean="0">
                <a:solidFill>
                  <a:srgbClr val="7B9899"/>
                </a:solidFill>
              </a:rPr>
            </a:br>
            <a:endParaRPr lang="fr-FR" smtClean="0">
              <a:solidFill>
                <a:srgbClr val="7B9899"/>
              </a:solidFill>
            </a:endParaRPr>
          </a:p>
        </p:txBody>
      </p:sp>
      <p:sp>
        <p:nvSpPr>
          <p:cNvPr id="29699" name="Rectangle 3"/>
          <p:cNvSpPr>
            <a:spLocks noGrp="1" noChangeArrowheads="1"/>
          </p:cNvSpPr>
          <p:nvPr>
            <p:ph idx="1"/>
          </p:nvPr>
        </p:nvSpPr>
        <p:spPr>
          <a:xfrm>
            <a:off x="457200" y="1600200"/>
            <a:ext cx="8229600" cy="4924425"/>
          </a:xfrm>
        </p:spPr>
        <p:txBody>
          <a:bodyPr/>
          <a:lstStyle/>
          <a:p>
            <a:pPr marL="0" indent="0" eaLnBrk="1" hangingPunct="1">
              <a:buFontTx/>
              <a:buNone/>
            </a:pPr>
            <a:r>
              <a:rPr lang="fr-FR" sz="2000" b="1" smtClean="0"/>
              <a:t>3- L’équilibre du marché du travail</a:t>
            </a:r>
            <a:r>
              <a:rPr lang="fr-FR" sz="2000" smtClean="0"/>
              <a:t> </a:t>
            </a:r>
            <a:r>
              <a:rPr lang="fr-FR" smtClean="0"/>
              <a:t> </a:t>
            </a:r>
          </a:p>
          <a:p>
            <a:pPr marL="0" indent="0" algn="just" eaLnBrk="1" hangingPunct="1">
              <a:buFontTx/>
              <a:buNone/>
            </a:pPr>
            <a:r>
              <a:rPr lang="fr-FR" sz="2400" smtClean="0"/>
              <a:t>En cas de manque de flexibilité des salaires (SA &gt; S*) </a:t>
            </a:r>
            <a:r>
              <a:rPr lang="fr-FR" sz="2400" smtClean="0">
                <a:sym typeface="Wingdings" pitchFamily="2" charset="2"/>
              </a:rPr>
              <a:t> </a:t>
            </a:r>
            <a:r>
              <a:rPr lang="fr-FR" sz="2400" smtClean="0"/>
              <a:t>excédent d'offre par rapport à la demande </a:t>
            </a:r>
            <a:r>
              <a:rPr lang="fr-FR" sz="2400" smtClean="0">
                <a:sym typeface="Wingdings" pitchFamily="2" charset="2"/>
              </a:rPr>
              <a:t></a:t>
            </a:r>
            <a:r>
              <a:rPr lang="fr-FR" sz="2400" smtClean="0"/>
              <a:t> Le chômage s’explique par la faible flexibilité des salaires.  </a:t>
            </a:r>
          </a:p>
          <a:p>
            <a:pPr marL="0" indent="0" algn="just" eaLnBrk="1" hangingPunct="1">
              <a:buFontTx/>
              <a:buNone/>
            </a:pPr>
            <a:endParaRPr lang="fr-FR" sz="2400" smtClean="0"/>
          </a:p>
          <a:p>
            <a:pPr marL="0" indent="0" algn="just" eaLnBrk="1" hangingPunct="1">
              <a:buFontTx/>
              <a:buNone/>
            </a:pPr>
            <a:r>
              <a:rPr lang="fr-FR" sz="2400" smtClean="0"/>
              <a:t>Le seul chômage </a:t>
            </a:r>
            <a:r>
              <a:rPr lang="fr-FR" sz="2400" u="sng" smtClean="0"/>
              <a:t>non volontaire</a:t>
            </a:r>
            <a:r>
              <a:rPr lang="fr-FR" sz="2400" smtClean="0"/>
              <a:t> mis en exergue par la théorie néoclassique est un chômage d'ajustement (en permanence, des salariés désirent changer d'emploi et en cherchent). C'est le </a:t>
            </a:r>
            <a:r>
              <a:rPr lang="fr-FR" sz="2400" b="1" smtClean="0"/>
              <a:t>chômage " frictionnel "</a:t>
            </a:r>
            <a:r>
              <a:rPr lang="fr-FR" sz="2400" smtClean="0"/>
              <a:t> qui était, de fait, quasiment le seul chômage réellement observable durant les années 60 en France. </a:t>
            </a:r>
            <a:endParaRPr lang="fr-FR" sz="4400" smtClean="0"/>
          </a:p>
        </p:txBody>
      </p:sp>
      <p:sp>
        <p:nvSpPr>
          <p:cNvPr id="3993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274638"/>
            <a:ext cx="8218487" cy="1425575"/>
          </a:xfrm>
        </p:spPr>
        <p:txBody>
          <a:bodyPr/>
          <a:lstStyle/>
          <a:p>
            <a:pPr eaLnBrk="1" hangingPunct="1"/>
            <a:r>
              <a:rPr lang="fr-FR" sz="2800" b="1" smtClean="0">
                <a:solidFill>
                  <a:srgbClr val="7B9899"/>
                </a:solidFill>
              </a:rPr>
              <a:t>Section I : Les théories traditionnelles</a:t>
            </a:r>
            <a:r>
              <a:rPr lang="fr-FR" sz="2400" b="1" smtClean="0">
                <a:solidFill>
                  <a:srgbClr val="7B9899"/>
                </a:solidFill>
              </a:rPr>
              <a:t/>
            </a:r>
            <a:br>
              <a:rPr lang="fr-FR" sz="2400" b="1" smtClean="0">
                <a:solidFill>
                  <a:srgbClr val="7B9899"/>
                </a:solidFill>
              </a:rPr>
            </a:br>
            <a:r>
              <a:rPr lang="fr-FR" sz="2400" b="1" smtClean="0">
                <a:solidFill>
                  <a:srgbClr val="7B9899"/>
                </a:solidFill>
              </a:rPr>
              <a:t> C - L’analyse keynésienne</a:t>
            </a:r>
          </a:p>
        </p:txBody>
      </p:sp>
      <p:sp>
        <p:nvSpPr>
          <p:cNvPr id="30723" name="Rectangle 3"/>
          <p:cNvSpPr>
            <a:spLocks noGrp="1" noChangeArrowheads="1"/>
          </p:cNvSpPr>
          <p:nvPr>
            <p:ph idx="1"/>
          </p:nvPr>
        </p:nvSpPr>
        <p:spPr>
          <a:xfrm>
            <a:off x="457200" y="1600200"/>
            <a:ext cx="8229600" cy="4565650"/>
          </a:xfrm>
        </p:spPr>
        <p:txBody>
          <a:bodyPr/>
          <a:lstStyle/>
          <a:p>
            <a:pPr marL="0" indent="0" algn="just" eaLnBrk="1" hangingPunct="1">
              <a:lnSpc>
                <a:spcPct val="80000"/>
              </a:lnSpc>
              <a:buFontTx/>
              <a:buNone/>
            </a:pPr>
            <a:endParaRPr lang="fr-FR" sz="600" smtClean="0"/>
          </a:p>
          <a:p>
            <a:pPr marL="0" indent="0" algn="just" eaLnBrk="1" hangingPunct="1">
              <a:lnSpc>
                <a:spcPct val="80000"/>
              </a:lnSpc>
              <a:buFontTx/>
              <a:buNone/>
            </a:pPr>
            <a:r>
              <a:rPr lang="fr-FR" sz="2400" smtClean="0"/>
              <a:t>J.M.KEYNES réfute l’analyse néoclassique</a:t>
            </a:r>
            <a:r>
              <a:rPr lang="fr-FR" sz="1800" smtClean="0"/>
              <a:t>.</a:t>
            </a:r>
          </a:p>
          <a:p>
            <a:pPr marL="0" indent="0" algn="just" eaLnBrk="1" hangingPunct="1">
              <a:lnSpc>
                <a:spcPct val="80000"/>
              </a:lnSpc>
              <a:buFontTx/>
              <a:buNone/>
            </a:pPr>
            <a:r>
              <a:rPr lang="fr-FR" sz="2800" smtClean="0"/>
              <a:t>Selon cet auteur, le chômage n’est nullement volontaire. Il procède de l’insuffisance de la demande effective.</a:t>
            </a:r>
          </a:p>
          <a:p>
            <a:pPr marL="0" indent="0" algn="just" eaLnBrk="1" hangingPunct="1">
              <a:lnSpc>
                <a:spcPct val="80000"/>
              </a:lnSpc>
              <a:buFont typeface="Wingdings" pitchFamily="2" charset="2"/>
              <a:buChar char="è"/>
            </a:pPr>
            <a:r>
              <a:rPr lang="fr-FR" sz="2800" smtClean="0">
                <a:sym typeface="Wingdings" pitchFamily="2" charset="2"/>
              </a:rPr>
              <a:t>le</a:t>
            </a:r>
            <a:r>
              <a:rPr lang="fr-FR" sz="2800" smtClean="0"/>
              <a:t> niveau de l’emploi ne se détermine pas sur le marché du travail mais dans les demandes concrètes de biens et de services. </a:t>
            </a:r>
          </a:p>
          <a:p>
            <a:pPr marL="0" indent="0" algn="just" eaLnBrk="1" hangingPunct="1">
              <a:lnSpc>
                <a:spcPct val="80000"/>
              </a:lnSpc>
              <a:buFont typeface="Wingdings" pitchFamily="2" charset="2"/>
              <a:buChar char="è"/>
            </a:pPr>
            <a:r>
              <a:rPr lang="fr-FR" sz="2800" smtClean="0"/>
              <a:t> le chômage va s’accroître avec la baisse des salaires.</a:t>
            </a:r>
          </a:p>
          <a:p>
            <a:pPr marL="0" indent="0" algn="just" eaLnBrk="1" hangingPunct="1">
              <a:lnSpc>
                <a:spcPct val="80000"/>
              </a:lnSpc>
              <a:buFont typeface="Wingdings" pitchFamily="2" charset="2"/>
              <a:buChar char="è"/>
            </a:pPr>
            <a:r>
              <a:rPr lang="fr-FR" sz="2800" smtClean="0"/>
              <a:t> Le chômage est « involontaire » et sa réduction passe par une volonté politique de relancer la demande effective.</a:t>
            </a:r>
          </a:p>
          <a:p>
            <a:pPr marL="0" indent="0" algn="just" eaLnBrk="1" hangingPunct="1">
              <a:lnSpc>
                <a:spcPct val="80000"/>
              </a:lnSpc>
              <a:buFont typeface="Wingdings" pitchFamily="2" charset="2"/>
              <a:buChar char="è"/>
            </a:pPr>
            <a:endParaRPr lang="fr-FR" sz="2000" smtClean="0"/>
          </a:p>
          <a:p>
            <a:pPr marL="0" indent="0" algn="just" eaLnBrk="1" hangingPunct="1">
              <a:lnSpc>
                <a:spcPct val="80000"/>
              </a:lnSpc>
              <a:buFont typeface="Wingdings" pitchFamily="2" charset="2"/>
              <a:buNone/>
            </a:pPr>
            <a:endParaRPr lang="fr-FR" sz="2000" smtClean="0"/>
          </a:p>
        </p:txBody>
      </p:sp>
      <p:sp>
        <p:nvSpPr>
          <p:cNvPr id="4096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274638"/>
            <a:ext cx="8218487" cy="1425575"/>
          </a:xfrm>
        </p:spPr>
        <p:txBody>
          <a:bodyPr/>
          <a:lstStyle/>
          <a:p>
            <a:pPr eaLnBrk="1" hangingPunct="1"/>
            <a:r>
              <a:rPr lang="fr-FR" sz="3200" b="1" smtClean="0">
                <a:solidFill>
                  <a:srgbClr val="7B9899"/>
                </a:solidFill>
              </a:rPr>
              <a:t>Section I : Les théories traditionnelles</a:t>
            </a:r>
            <a:r>
              <a:rPr lang="fr-FR" sz="2800" b="1" smtClean="0">
                <a:solidFill>
                  <a:srgbClr val="7B9899"/>
                </a:solidFill>
              </a:rPr>
              <a:t/>
            </a:r>
            <a:br>
              <a:rPr lang="fr-FR" sz="2800" b="1" smtClean="0">
                <a:solidFill>
                  <a:srgbClr val="7B9899"/>
                </a:solidFill>
              </a:rPr>
            </a:br>
            <a:r>
              <a:rPr lang="fr-FR" sz="2800" b="1" smtClean="0">
                <a:solidFill>
                  <a:srgbClr val="7B9899"/>
                </a:solidFill>
              </a:rPr>
              <a:t> C - L’analyse keynésienne</a:t>
            </a:r>
          </a:p>
        </p:txBody>
      </p:sp>
      <p:sp>
        <p:nvSpPr>
          <p:cNvPr id="31747" name="Rectangle 3"/>
          <p:cNvSpPr>
            <a:spLocks noGrp="1" noChangeArrowheads="1"/>
          </p:cNvSpPr>
          <p:nvPr>
            <p:ph idx="1"/>
          </p:nvPr>
        </p:nvSpPr>
        <p:spPr>
          <a:xfrm>
            <a:off x="457200" y="1600200"/>
            <a:ext cx="8229600" cy="4924425"/>
          </a:xfrm>
        </p:spPr>
        <p:txBody>
          <a:bodyPr/>
          <a:lstStyle/>
          <a:p>
            <a:pPr marL="0" indent="0" algn="just" eaLnBrk="1" hangingPunct="1">
              <a:buFontTx/>
              <a:buNone/>
            </a:pPr>
            <a:r>
              <a:rPr lang="fr-FR" sz="1200" smtClean="0"/>
              <a:t>  </a:t>
            </a:r>
          </a:p>
          <a:p>
            <a:pPr marL="0" indent="0" algn="just" eaLnBrk="1" hangingPunct="1">
              <a:buFontTx/>
              <a:buNone/>
            </a:pPr>
            <a:r>
              <a:rPr lang="fr-FR" sz="2000" smtClean="0"/>
              <a:t>La résorption du chômage keynésien passe par un accroissement la </a:t>
            </a:r>
            <a:r>
              <a:rPr lang="fr-FR" sz="2000" b="1" smtClean="0"/>
              <a:t>demande effective</a:t>
            </a:r>
            <a:r>
              <a:rPr lang="fr-FR" sz="2000" smtClean="0"/>
              <a:t> </a:t>
            </a:r>
          </a:p>
          <a:p>
            <a:pPr marL="0" indent="0" algn="just" eaLnBrk="1" hangingPunct="1">
              <a:buFontTx/>
              <a:buNone/>
            </a:pPr>
            <a:endParaRPr lang="fr-FR" sz="2000" smtClean="0"/>
          </a:p>
          <a:p>
            <a:pPr marL="0" indent="0" algn="just" eaLnBrk="1" hangingPunct="1">
              <a:buFontTx/>
              <a:buNone/>
            </a:pPr>
            <a:r>
              <a:rPr lang="fr-FR" sz="2000" smtClean="0"/>
              <a:t>Le concept de chômage keynésien suppose des </a:t>
            </a:r>
            <a:r>
              <a:rPr lang="fr-FR" sz="2000" b="1" smtClean="0"/>
              <a:t>rigidités nominales</a:t>
            </a:r>
            <a:r>
              <a:rPr lang="fr-FR" sz="2000" smtClean="0"/>
              <a:t> sur le marché des biens et services : les prix n’apurent pas le marché des biens.</a:t>
            </a:r>
          </a:p>
          <a:p>
            <a:pPr marL="0" indent="0" algn="just" eaLnBrk="1" hangingPunct="1">
              <a:buFontTx/>
              <a:buNone/>
            </a:pPr>
            <a:r>
              <a:rPr lang="fr-FR" sz="2000" smtClean="0"/>
              <a:t>  </a:t>
            </a:r>
            <a:br>
              <a:rPr lang="fr-FR" sz="2000" smtClean="0"/>
            </a:br>
            <a:r>
              <a:rPr lang="fr-FR" sz="2000" smtClean="0"/>
              <a:t> </a:t>
            </a:r>
            <a:r>
              <a:rPr lang="fr-FR" sz="2000" smtClean="0">
                <a:sym typeface="Wingdings" pitchFamily="2" charset="2"/>
              </a:rPr>
              <a:t> </a:t>
            </a:r>
            <a:r>
              <a:rPr lang="fr-FR" sz="2000" smtClean="0"/>
              <a:t>Le modèle keynésien remet en cause du modèle classique (la loi des débouchés de J.B. SAY : " l’offre crée sa propre demande ") ; le modèle insiste sur interdépendance des marchés (biens, travail) ;  </a:t>
            </a:r>
            <a:endParaRPr lang="fr-FR" sz="2000" b="1" smtClean="0"/>
          </a:p>
          <a:p>
            <a:pPr marL="0" indent="0" algn="just" eaLnBrk="1" hangingPunct="1">
              <a:buFontTx/>
              <a:buNone/>
            </a:pPr>
            <a:r>
              <a:rPr lang="fr-FR" sz="2000" b="1" smtClean="0">
                <a:sym typeface="Wingdings" pitchFamily="2" charset="2"/>
              </a:rPr>
              <a:t> L</a:t>
            </a:r>
            <a:r>
              <a:rPr lang="fr-FR" sz="2000" smtClean="0"/>
              <a:t>'existence de rigidités est une possibilité acceptable / acceptée pour le " </a:t>
            </a:r>
            <a:r>
              <a:rPr lang="fr-FR" sz="2000" b="1" smtClean="0"/>
              <a:t>court terme</a:t>
            </a:r>
            <a:r>
              <a:rPr lang="fr-FR" sz="2000" smtClean="0"/>
              <a:t> ".  </a:t>
            </a:r>
          </a:p>
        </p:txBody>
      </p:sp>
      <p:sp>
        <p:nvSpPr>
          <p:cNvPr id="4198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fr-FR" sz="3200" b="1" smtClean="0"/>
              <a:t>MARCHÉ DU TRAVAIL, EMPLOI, CHÔMAGE</a:t>
            </a:r>
            <a:r>
              <a:rPr lang="fr-FR" smtClean="0"/>
              <a:t> </a:t>
            </a:r>
          </a:p>
        </p:txBody>
      </p:sp>
      <p:sp>
        <p:nvSpPr>
          <p:cNvPr id="5123" name="Rectangle 3"/>
          <p:cNvSpPr>
            <a:spLocks noGrp="1" noChangeArrowheads="1"/>
          </p:cNvSpPr>
          <p:nvPr>
            <p:ph idx="1"/>
          </p:nvPr>
        </p:nvSpPr>
        <p:spPr>
          <a:xfrm>
            <a:off x="0" y="1600200"/>
            <a:ext cx="8686800" cy="4997450"/>
          </a:xfrm>
        </p:spPr>
        <p:txBody>
          <a:bodyPr/>
          <a:lstStyle/>
          <a:p>
            <a:pPr marL="0" indent="0" algn="just" eaLnBrk="1" hangingPunct="1">
              <a:buFontTx/>
              <a:buNone/>
            </a:pPr>
            <a:r>
              <a:rPr lang="fr-FR" sz="2800" b="1" smtClean="0"/>
              <a:t>La réflexion se focalisera sur différents thèmes : </a:t>
            </a:r>
          </a:p>
          <a:p>
            <a:pPr marL="0" indent="0" algn="just" eaLnBrk="1" hangingPunct="1">
              <a:buFontTx/>
              <a:buNone/>
            </a:pPr>
            <a:endParaRPr lang="fr-FR" sz="2800" b="1" smtClean="0"/>
          </a:p>
          <a:p>
            <a:pPr marL="0" indent="0" algn="just" eaLnBrk="1" hangingPunct="1">
              <a:buFont typeface="Wingdings 2" pitchFamily="18" charset="2"/>
              <a:buChar char=""/>
            </a:pPr>
            <a:r>
              <a:rPr lang="fr-FR" sz="2800" b="1" i="1" smtClean="0"/>
              <a:t> Le volume de l’emploi : il procède de </a:t>
            </a:r>
            <a:r>
              <a:rPr lang="fr-FR" sz="2800" b="1" smtClean="0"/>
              <a:t>la rencontre de l’offre et de la demande de travail (néo-classiques) ou du niveau de la demande (keynésiens) ;</a:t>
            </a:r>
          </a:p>
          <a:p>
            <a:pPr marL="0" indent="0" algn="just" eaLnBrk="1" hangingPunct="1">
              <a:buFontTx/>
              <a:buNone/>
            </a:pPr>
            <a:endParaRPr lang="fr-FR" sz="2800" b="1" smtClean="0"/>
          </a:p>
          <a:p>
            <a:pPr marL="0" indent="0" algn="just" eaLnBrk="1" hangingPunct="1">
              <a:buFont typeface="Wingdings 2" pitchFamily="18" charset="2"/>
              <a:buChar char=""/>
            </a:pPr>
            <a:r>
              <a:rPr lang="fr-FR" sz="2800" b="1" i="1" smtClean="0"/>
              <a:t> L’adéquation qualitative </a:t>
            </a:r>
            <a:r>
              <a:rPr lang="fr-FR" sz="2800" b="1" smtClean="0"/>
              <a:t>entre la qualification requise par l’emploi et celle de la main-d’œuvre. </a:t>
            </a:r>
          </a:p>
          <a:p>
            <a:pPr marL="0" indent="0" algn="just" eaLnBrk="1" hangingPunct="1">
              <a:buFontTx/>
              <a:buNone/>
            </a:pPr>
            <a:endParaRPr lang="fr-FR" sz="2800" b="1" smtClean="0"/>
          </a:p>
        </p:txBody>
      </p:sp>
      <p:sp>
        <p:nvSpPr>
          <p:cNvPr id="1536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68313" y="274638"/>
            <a:ext cx="8218487" cy="1425575"/>
          </a:xfrm>
        </p:spPr>
        <p:txBody>
          <a:bodyPr/>
          <a:lstStyle/>
          <a:p>
            <a:pPr eaLnBrk="1" hangingPunct="1"/>
            <a:r>
              <a:rPr lang="fr-FR" sz="3200" b="1" smtClean="0">
                <a:solidFill>
                  <a:srgbClr val="7B9899"/>
                </a:solidFill>
              </a:rPr>
              <a:t>Section I : Les théories traditionnelles</a:t>
            </a:r>
            <a:r>
              <a:rPr lang="fr-FR" sz="2800" b="1" smtClean="0">
                <a:solidFill>
                  <a:srgbClr val="7B9899"/>
                </a:solidFill>
              </a:rPr>
              <a:t/>
            </a:r>
            <a:br>
              <a:rPr lang="fr-FR" sz="2800" b="1" smtClean="0">
                <a:solidFill>
                  <a:srgbClr val="7B9899"/>
                </a:solidFill>
              </a:rPr>
            </a:br>
            <a:r>
              <a:rPr lang="fr-FR" sz="2800" b="1" smtClean="0">
                <a:solidFill>
                  <a:srgbClr val="7B9899"/>
                </a:solidFill>
              </a:rPr>
              <a:t> C - L’analyse keynésienne</a:t>
            </a:r>
          </a:p>
        </p:txBody>
      </p:sp>
      <p:sp>
        <p:nvSpPr>
          <p:cNvPr id="32771" name="Rectangle 3"/>
          <p:cNvSpPr>
            <a:spLocks noGrp="1" noChangeArrowheads="1"/>
          </p:cNvSpPr>
          <p:nvPr>
            <p:ph idx="1"/>
          </p:nvPr>
        </p:nvSpPr>
        <p:spPr>
          <a:xfrm>
            <a:off x="457200" y="1600200"/>
            <a:ext cx="8229600" cy="4924425"/>
          </a:xfrm>
        </p:spPr>
        <p:txBody>
          <a:bodyPr/>
          <a:lstStyle/>
          <a:p>
            <a:pPr marL="0" indent="0" algn="just" eaLnBrk="1" hangingPunct="1">
              <a:buFontTx/>
              <a:buNone/>
            </a:pPr>
            <a:r>
              <a:rPr lang="fr-FR" sz="1200" smtClean="0"/>
              <a:t> </a:t>
            </a:r>
          </a:p>
          <a:p>
            <a:pPr marL="0" indent="0" algn="just" eaLnBrk="1" hangingPunct="1">
              <a:buFontTx/>
              <a:buNone/>
            </a:pPr>
            <a:r>
              <a:rPr lang="fr-FR" sz="2800" smtClean="0"/>
              <a:t>Dans l’analyse classique et néoclassique, une hausse de la productivité </a:t>
            </a:r>
            <a:r>
              <a:rPr lang="fr-FR" sz="2800" smtClean="0">
                <a:sym typeface="Wingdings" pitchFamily="2" charset="2"/>
              </a:rPr>
              <a:t></a:t>
            </a:r>
            <a:r>
              <a:rPr lang="fr-FR" sz="2800" smtClean="0"/>
              <a:t> hausse des salaires </a:t>
            </a:r>
            <a:r>
              <a:rPr lang="fr-FR" sz="2800" smtClean="0">
                <a:sym typeface="Wingdings" pitchFamily="2" charset="2"/>
              </a:rPr>
              <a:t> </a:t>
            </a:r>
            <a:r>
              <a:rPr lang="fr-FR" sz="2800" smtClean="0"/>
              <a:t>augmentation de  l'offre de travail.</a:t>
            </a:r>
          </a:p>
          <a:p>
            <a:pPr marL="0" indent="0" algn="just" eaLnBrk="1" hangingPunct="1">
              <a:buFontTx/>
              <a:buNone/>
            </a:pPr>
            <a:endParaRPr lang="fr-FR" sz="2800" smtClean="0"/>
          </a:p>
          <a:p>
            <a:pPr marL="0" indent="0" algn="just" eaLnBrk="1" hangingPunct="1">
              <a:buFontTx/>
              <a:buNone/>
            </a:pPr>
            <a:r>
              <a:rPr lang="fr-FR" sz="2800" smtClean="0"/>
              <a:t>Dans le modèle keynésien une hausse de la productivité </a:t>
            </a:r>
            <a:r>
              <a:rPr lang="fr-FR" sz="2800" smtClean="0">
                <a:sym typeface="Wingdings" pitchFamily="2" charset="2"/>
              </a:rPr>
              <a:t></a:t>
            </a:r>
            <a:r>
              <a:rPr lang="fr-FR" sz="2800" smtClean="0"/>
              <a:t> augmentation de la production,) </a:t>
            </a:r>
            <a:r>
              <a:rPr lang="fr-FR" sz="2800" smtClean="0">
                <a:sym typeface="Wingdings" pitchFamily="2" charset="2"/>
              </a:rPr>
              <a:t> </a:t>
            </a:r>
            <a:r>
              <a:rPr lang="fr-FR" sz="2800" smtClean="0"/>
              <a:t>aggravation de la surproduction et la situation de l'emploi en cas de crise par insuffisance de la demande effective (le pouvoir d'achat).  </a:t>
            </a:r>
          </a:p>
        </p:txBody>
      </p:sp>
      <p:sp>
        <p:nvSpPr>
          <p:cNvPr id="4301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68313" y="274638"/>
            <a:ext cx="8218487" cy="1425575"/>
          </a:xfrm>
        </p:spPr>
        <p:txBody>
          <a:bodyPr/>
          <a:lstStyle/>
          <a:p>
            <a:pPr eaLnBrk="1" hangingPunct="1"/>
            <a:r>
              <a:rPr lang="fr-FR" sz="1600" smtClean="0">
                <a:solidFill>
                  <a:srgbClr val="7B9899"/>
                </a:solidFill>
              </a:rPr>
              <a:t> </a:t>
            </a:r>
            <a:r>
              <a:rPr lang="fr-FR" sz="2800" b="1" smtClean="0">
                <a:solidFill>
                  <a:srgbClr val="7B9899"/>
                </a:solidFill>
              </a:rPr>
              <a:t>Section II : Les réactualisations théoriques</a:t>
            </a:r>
            <a:r>
              <a:rPr lang="fr-FR" sz="2800" smtClean="0">
                <a:solidFill>
                  <a:srgbClr val="7B9899"/>
                </a:solidFill>
              </a:rPr>
              <a:t/>
            </a:r>
            <a:br>
              <a:rPr lang="fr-FR" sz="2800" smtClean="0">
                <a:solidFill>
                  <a:srgbClr val="7B9899"/>
                </a:solidFill>
              </a:rPr>
            </a:br>
            <a:endParaRPr lang="fr-FR" sz="2800" smtClean="0">
              <a:solidFill>
                <a:srgbClr val="7B9899"/>
              </a:solidFill>
            </a:endParaRPr>
          </a:p>
        </p:txBody>
      </p:sp>
      <p:sp>
        <p:nvSpPr>
          <p:cNvPr id="33795" name="Rectangle 3"/>
          <p:cNvSpPr>
            <a:spLocks noGrp="1" noChangeArrowheads="1"/>
          </p:cNvSpPr>
          <p:nvPr>
            <p:ph idx="1"/>
          </p:nvPr>
        </p:nvSpPr>
        <p:spPr>
          <a:xfrm>
            <a:off x="457200" y="1600200"/>
            <a:ext cx="8229600" cy="4924425"/>
          </a:xfrm>
        </p:spPr>
        <p:txBody>
          <a:bodyPr/>
          <a:lstStyle/>
          <a:p>
            <a:pPr marL="0" indent="0" algn="just" eaLnBrk="1" hangingPunct="1">
              <a:lnSpc>
                <a:spcPct val="90000"/>
              </a:lnSpc>
              <a:buFont typeface="Wingdings" pitchFamily="2" charset="2"/>
              <a:buChar char="è"/>
            </a:pPr>
            <a:r>
              <a:rPr lang="fr-FR" sz="2800" smtClean="0"/>
              <a:t>Les libéraux : nouvelles interprétations du chômage, soit en termes de dysfonctionnement comme dans la théorie standard, soit en termes de rationalité des chômeurs. </a:t>
            </a:r>
          </a:p>
          <a:p>
            <a:pPr marL="0" indent="0" algn="just" eaLnBrk="1" hangingPunct="1">
              <a:lnSpc>
                <a:spcPct val="90000"/>
              </a:lnSpc>
              <a:buFont typeface="Wingdings" pitchFamily="2" charset="2"/>
              <a:buChar char="è"/>
            </a:pPr>
            <a:r>
              <a:rPr lang="fr-FR" sz="2800" smtClean="0"/>
              <a:t>Les keynésiens : interprétation comme insuffisance de croissance économique. </a:t>
            </a:r>
          </a:p>
          <a:p>
            <a:pPr marL="0" indent="0" algn="just" eaLnBrk="1" hangingPunct="1">
              <a:lnSpc>
                <a:spcPct val="90000"/>
              </a:lnSpc>
              <a:buFont typeface="Wingdings" pitchFamily="2" charset="2"/>
              <a:buChar char="è"/>
            </a:pPr>
            <a:r>
              <a:rPr lang="fr-FR" sz="2800" smtClean="0"/>
              <a:t>Synthèses à partir des années 1970-80 :  </a:t>
            </a:r>
          </a:p>
          <a:p>
            <a:pPr marL="0" indent="0" algn="just" eaLnBrk="1" hangingPunct="1">
              <a:lnSpc>
                <a:spcPct val="90000"/>
              </a:lnSpc>
              <a:buFont typeface="Wingdings" pitchFamily="2" charset="2"/>
              <a:buNone/>
            </a:pPr>
            <a:r>
              <a:rPr lang="fr-FR" sz="2800" u="sng" smtClean="0"/>
              <a:t>d’une part</a:t>
            </a:r>
            <a:r>
              <a:rPr lang="fr-FR" sz="2800" smtClean="0"/>
              <a:t>, en expliquant la relation d’emploi et la détermination des salaires </a:t>
            </a:r>
          </a:p>
          <a:p>
            <a:pPr marL="0" indent="0" algn="just" eaLnBrk="1" hangingPunct="1">
              <a:lnSpc>
                <a:spcPct val="90000"/>
              </a:lnSpc>
              <a:buFont typeface="Wingdings" pitchFamily="2" charset="2"/>
              <a:buNone/>
            </a:pPr>
            <a:r>
              <a:rPr lang="fr-FR" sz="2800" u="sng" smtClean="0"/>
              <a:t>d’autre part</a:t>
            </a:r>
            <a:r>
              <a:rPr lang="fr-FR" sz="2800" smtClean="0"/>
              <a:t> pour lier l’explication du chômage aux mutations du système productif.</a:t>
            </a:r>
          </a:p>
        </p:txBody>
      </p:sp>
      <p:sp>
        <p:nvSpPr>
          <p:cNvPr id="440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274638"/>
            <a:ext cx="8218487" cy="1425575"/>
          </a:xfrm>
        </p:spPr>
        <p:txBody>
          <a:bodyPr/>
          <a:lstStyle/>
          <a:p>
            <a:pPr eaLnBrk="1" hangingPunct="1"/>
            <a:r>
              <a:rPr lang="fr-FR" sz="1800" smtClean="0">
                <a:solidFill>
                  <a:srgbClr val="7B9899"/>
                </a:solidFill>
              </a:rPr>
              <a:t> </a:t>
            </a:r>
            <a:r>
              <a:rPr lang="fr-FR" sz="3200" b="1" smtClean="0">
                <a:solidFill>
                  <a:srgbClr val="7B9899"/>
                </a:solidFill>
              </a:rPr>
              <a:t>Section II : Les réactualisations théoriques</a:t>
            </a:r>
            <a:r>
              <a:rPr lang="fr-FR" sz="3200" smtClean="0">
                <a:solidFill>
                  <a:srgbClr val="7B9899"/>
                </a:solidFill>
              </a:rPr>
              <a:t/>
            </a:r>
            <a:br>
              <a:rPr lang="fr-FR" sz="3200" smtClean="0">
                <a:solidFill>
                  <a:srgbClr val="7B9899"/>
                </a:solidFill>
              </a:rPr>
            </a:br>
            <a:r>
              <a:rPr lang="fr-FR" sz="1800" b="1" smtClean="0">
                <a:solidFill>
                  <a:srgbClr val="7B9899"/>
                </a:solidFill>
              </a:rPr>
              <a:t>A - La réactualisation des analyses libérales du chômage</a:t>
            </a:r>
            <a:r>
              <a:rPr lang="fr-FR" sz="1800" smtClean="0">
                <a:solidFill>
                  <a:srgbClr val="7B9899"/>
                </a:solidFill>
              </a:rPr>
              <a:t/>
            </a:r>
            <a:br>
              <a:rPr lang="fr-FR" sz="1800" smtClean="0">
                <a:solidFill>
                  <a:srgbClr val="7B9899"/>
                </a:solidFill>
              </a:rPr>
            </a:br>
            <a:endParaRPr lang="fr-FR" sz="1800" smtClean="0">
              <a:solidFill>
                <a:srgbClr val="7B9899"/>
              </a:solidFill>
            </a:endParaRPr>
          </a:p>
        </p:txBody>
      </p:sp>
      <p:sp>
        <p:nvSpPr>
          <p:cNvPr id="34819" name="Rectangle 3"/>
          <p:cNvSpPr>
            <a:spLocks noGrp="1" noChangeArrowheads="1"/>
          </p:cNvSpPr>
          <p:nvPr>
            <p:ph idx="1"/>
          </p:nvPr>
        </p:nvSpPr>
        <p:spPr>
          <a:xfrm>
            <a:off x="457200" y="1600200"/>
            <a:ext cx="8229600" cy="4924425"/>
          </a:xfrm>
        </p:spPr>
        <p:txBody>
          <a:bodyPr/>
          <a:lstStyle/>
          <a:p>
            <a:pPr marL="0" indent="0" algn="just" eaLnBrk="1" hangingPunct="1">
              <a:buFont typeface="Wingdings" pitchFamily="2" charset="2"/>
              <a:buChar char="è"/>
            </a:pPr>
            <a:r>
              <a:rPr lang="fr-FR" smtClean="0"/>
              <a:t>Au niveau macroéconomique : expliquer quels dysfonctionnements altérent l’équilibre du marché du travail ; </a:t>
            </a:r>
          </a:p>
          <a:p>
            <a:pPr marL="0" indent="0" algn="just" eaLnBrk="1" hangingPunct="1">
              <a:buFont typeface="Wingdings" pitchFamily="2" charset="2"/>
              <a:buChar char="è"/>
            </a:pPr>
            <a:r>
              <a:rPr lang="fr-FR" smtClean="0"/>
              <a:t>Au niveau microéconomique: appliquer d’une manière renouvelée le postulat de la rationalité des agents économiques</a:t>
            </a:r>
            <a:endParaRPr lang="fr-FR" b="1" smtClean="0"/>
          </a:p>
        </p:txBody>
      </p:sp>
      <p:sp>
        <p:nvSpPr>
          <p:cNvPr id="4505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2000" b="1" smtClean="0">
                <a:solidFill>
                  <a:srgbClr val="7B9899"/>
                </a:solidFill>
              </a:rPr>
              <a:t>A - La réactualisation des analyses libérales du chômage</a:t>
            </a:r>
            <a:r>
              <a:rPr lang="fr-FR" sz="2000" smtClean="0">
                <a:solidFill>
                  <a:srgbClr val="7B9899"/>
                </a:solidFill>
              </a:rPr>
              <a:t/>
            </a:r>
            <a:br>
              <a:rPr lang="fr-FR" sz="2000" smtClean="0">
                <a:solidFill>
                  <a:srgbClr val="7B9899"/>
                </a:solidFill>
              </a:rPr>
            </a:br>
            <a:endParaRPr lang="fr-FR" sz="2000" smtClean="0">
              <a:solidFill>
                <a:srgbClr val="7B9899"/>
              </a:solidFill>
            </a:endParaRPr>
          </a:p>
        </p:txBody>
      </p:sp>
      <p:sp>
        <p:nvSpPr>
          <p:cNvPr id="35843" name="Rectangle 3"/>
          <p:cNvSpPr>
            <a:spLocks noGrp="1" noChangeArrowheads="1"/>
          </p:cNvSpPr>
          <p:nvPr>
            <p:ph idx="1"/>
          </p:nvPr>
        </p:nvSpPr>
        <p:spPr>
          <a:xfrm>
            <a:off x="457200" y="1600200"/>
            <a:ext cx="8229600" cy="4924425"/>
          </a:xfrm>
        </p:spPr>
        <p:txBody>
          <a:bodyPr/>
          <a:lstStyle/>
          <a:p>
            <a:pPr marL="0" indent="0" algn="just" eaLnBrk="1" hangingPunct="1">
              <a:buFontTx/>
              <a:buNone/>
            </a:pPr>
            <a:r>
              <a:rPr lang="fr-FR" b="1" smtClean="0"/>
              <a:t>1 - Les déséquilibres macro-économiques</a:t>
            </a:r>
            <a:endParaRPr lang="fr-FR" smtClean="0"/>
          </a:p>
          <a:p>
            <a:pPr marL="0" indent="0" algn="just" eaLnBrk="1" hangingPunct="1">
              <a:buFontTx/>
              <a:buNone/>
            </a:pPr>
            <a:r>
              <a:rPr lang="fr-FR" smtClean="0"/>
              <a:t>Trois explications des déséquilibres.</a:t>
            </a:r>
          </a:p>
          <a:p>
            <a:pPr marL="0" indent="0" algn="just" eaLnBrk="1" hangingPunct="1">
              <a:buFont typeface="Wingdings" pitchFamily="2" charset="2"/>
              <a:buChar char="è"/>
            </a:pPr>
            <a:r>
              <a:rPr lang="fr-FR" smtClean="0"/>
              <a:t>l’augmentation des ressources en main- d’œuvre : la démographie naturelle et migratoire ; la rigidité des comportements d’activité des femmes.</a:t>
            </a:r>
          </a:p>
          <a:p>
            <a:pPr marL="0" indent="0" algn="just" eaLnBrk="1" hangingPunct="1">
              <a:buFont typeface="Wingdings" pitchFamily="2" charset="2"/>
              <a:buChar char="è"/>
            </a:pPr>
            <a:r>
              <a:rPr lang="fr-FR" smtClean="0"/>
              <a:t>l’inadaptation des qualifications : la formation inadéquate avec ses ambitions. </a:t>
            </a:r>
          </a:p>
        </p:txBody>
      </p:sp>
      <p:sp>
        <p:nvSpPr>
          <p:cNvPr id="4608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2000" b="1" smtClean="0">
                <a:solidFill>
                  <a:srgbClr val="7B9899"/>
                </a:solidFill>
              </a:rPr>
              <a:t>A - La réactualisation des analyses libérales du chômage</a:t>
            </a:r>
            <a:r>
              <a:rPr lang="fr-FR" sz="2000" smtClean="0">
                <a:solidFill>
                  <a:srgbClr val="7B9899"/>
                </a:solidFill>
              </a:rPr>
              <a:t/>
            </a:r>
            <a:br>
              <a:rPr lang="fr-FR" sz="2000" smtClean="0">
                <a:solidFill>
                  <a:srgbClr val="7B9899"/>
                </a:solidFill>
              </a:rPr>
            </a:br>
            <a:endParaRPr lang="fr-FR" sz="2000" smtClean="0">
              <a:solidFill>
                <a:srgbClr val="7B9899"/>
              </a:solidFill>
            </a:endParaRPr>
          </a:p>
        </p:txBody>
      </p:sp>
      <p:sp>
        <p:nvSpPr>
          <p:cNvPr id="36867" name="Rectangle 3"/>
          <p:cNvSpPr>
            <a:spLocks noGrp="1" noChangeArrowheads="1"/>
          </p:cNvSpPr>
          <p:nvPr>
            <p:ph idx="1"/>
          </p:nvPr>
        </p:nvSpPr>
        <p:spPr>
          <a:xfrm>
            <a:off x="457200" y="1600200"/>
            <a:ext cx="8229600" cy="4924425"/>
          </a:xfrm>
        </p:spPr>
        <p:txBody>
          <a:bodyPr/>
          <a:lstStyle/>
          <a:p>
            <a:pPr marL="0" indent="0" algn="just" eaLnBrk="1" hangingPunct="1">
              <a:buFontTx/>
              <a:buNone/>
            </a:pPr>
            <a:r>
              <a:rPr lang="fr-FR" sz="2800" b="1" smtClean="0"/>
              <a:t>1 - Les déséquilibres macro-économiques</a:t>
            </a:r>
            <a:endParaRPr lang="fr-FR" sz="2800" smtClean="0"/>
          </a:p>
          <a:p>
            <a:pPr marL="0" indent="0" algn="just" eaLnBrk="1" hangingPunct="1">
              <a:buFontTx/>
              <a:buNone/>
            </a:pPr>
            <a:r>
              <a:rPr lang="fr-FR" smtClean="0"/>
              <a:t>Ce chômage d’« inadéquation » va de pair avec un important gisement d’offres d’emploi non satisfaites, compte tenu de la faible mobilité professionnelle des actifs (situation souvent décrite par la notion de « non appariement » du marché du travail.</a:t>
            </a:r>
          </a:p>
        </p:txBody>
      </p:sp>
      <p:sp>
        <p:nvSpPr>
          <p:cNvPr id="4710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2000" b="1" smtClean="0">
                <a:solidFill>
                  <a:srgbClr val="7B9899"/>
                </a:solidFill>
              </a:rPr>
              <a:t>A - La réactualisation des analyses libérales du chômage</a:t>
            </a:r>
            <a:r>
              <a:rPr lang="fr-FR" sz="2000" smtClean="0">
                <a:solidFill>
                  <a:srgbClr val="7B9899"/>
                </a:solidFill>
              </a:rPr>
              <a:t/>
            </a:r>
            <a:br>
              <a:rPr lang="fr-FR" sz="2000" smtClean="0">
                <a:solidFill>
                  <a:srgbClr val="7B9899"/>
                </a:solidFill>
              </a:rPr>
            </a:br>
            <a:endParaRPr lang="fr-FR" sz="2000" smtClean="0">
              <a:solidFill>
                <a:srgbClr val="7B9899"/>
              </a:solidFill>
            </a:endParaRPr>
          </a:p>
        </p:txBody>
      </p:sp>
      <p:sp>
        <p:nvSpPr>
          <p:cNvPr id="37891" name="Rectangle 3"/>
          <p:cNvSpPr>
            <a:spLocks noGrp="1" noChangeArrowheads="1"/>
          </p:cNvSpPr>
          <p:nvPr>
            <p:ph idx="1"/>
          </p:nvPr>
        </p:nvSpPr>
        <p:spPr>
          <a:xfrm>
            <a:off x="457200" y="1600200"/>
            <a:ext cx="8229600" cy="4924425"/>
          </a:xfrm>
        </p:spPr>
        <p:txBody>
          <a:bodyPr/>
          <a:lstStyle/>
          <a:p>
            <a:pPr marL="0" indent="0" algn="just" eaLnBrk="1" hangingPunct="1">
              <a:buFontTx/>
              <a:buNone/>
            </a:pPr>
            <a:r>
              <a:rPr lang="fr-FR" b="1" smtClean="0"/>
              <a:t>1 - Les déséquilibres macro-économiques</a:t>
            </a:r>
            <a:endParaRPr lang="fr-FR" smtClean="0"/>
          </a:p>
          <a:p>
            <a:pPr marL="0" indent="0" algn="just" eaLnBrk="1" hangingPunct="1">
              <a:buFont typeface="Wingdings" pitchFamily="2" charset="2"/>
              <a:buChar char="è"/>
            </a:pPr>
            <a:r>
              <a:rPr lang="fr-FR" smtClean="0"/>
              <a:t>les politiques keynésiennes d’après-guerre : l’inflation était considérée comme une arme contre le chômage : KEYNES, </a:t>
            </a:r>
            <a:r>
              <a:rPr lang="fr-FR" i="1" smtClean="0"/>
              <a:t>courbe de PHILIPPS- LIPSEY (</a:t>
            </a:r>
            <a:r>
              <a:rPr lang="fr-FR" smtClean="0"/>
              <a:t>1958-60). La lutte contre le chômage </a:t>
            </a:r>
            <a:r>
              <a:rPr lang="fr-FR" smtClean="0">
                <a:sym typeface="Wingdings" pitchFamily="2" charset="2"/>
              </a:rPr>
              <a:t></a:t>
            </a:r>
            <a:r>
              <a:rPr lang="fr-FR" smtClean="0"/>
              <a:t> l’acceptation d’un certain niveau d’inflation. </a:t>
            </a:r>
          </a:p>
          <a:p>
            <a:pPr marL="0" indent="0" algn="just" eaLnBrk="1" hangingPunct="1">
              <a:buFont typeface="Wingdings" pitchFamily="2" charset="2"/>
              <a:buNone/>
            </a:pPr>
            <a:endParaRPr lang="fr-FR" smtClean="0"/>
          </a:p>
        </p:txBody>
      </p:sp>
      <p:sp>
        <p:nvSpPr>
          <p:cNvPr id="4813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2000" b="1" smtClean="0">
                <a:solidFill>
                  <a:srgbClr val="7B9899"/>
                </a:solidFill>
              </a:rPr>
              <a:t>A - La réactualisation des analyses libérales du chômage</a:t>
            </a:r>
            <a:r>
              <a:rPr lang="fr-FR" sz="2000" smtClean="0">
                <a:solidFill>
                  <a:srgbClr val="7B9899"/>
                </a:solidFill>
              </a:rPr>
              <a:t/>
            </a:r>
            <a:br>
              <a:rPr lang="fr-FR" sz="2000" smtClean="0">
                <a:solidFill>
                  <a:srgbClr val="7B9899"/>
                </a:solidFill>
              </a:rPr>
            </a:br>
            <a:endParaRPr lang="fr-FR" sz="2000" smtClean="0">
              <a:solidFill>
                <a:srgbClr val="7B9899"/>
              </a:solidFill>
            </a:endParaRPr>
          </a:p>
        </p:txBody>
      </p:sp>
      <p:sp>
        <p:nvSpPr>
          <p:cNvPr id="38915" name="Rectangle 3"/>
          <p:cNvSpPr>
            <a:spLocks noGrp="1" noChangeArrowheads="1"/>
          </p:cNvSpPr>
          <p:nvPr>
            <p:ph idx="1"/>
          </p:nvPr>
        </p:nvSpPr>
        <p:spPr>
          <a:xfrm>
            <a:off x="457200" y="1600200"/>
            <a:ext cx="8686800" cy="4924425"/>
          </a:xfrm>
        </p:spPr>
        <p:txBody>
          <a:bodyPr/>
          <a:lstStyle/>
          <a:p>
            <a:pPr marL="0" indent="0" algn="just" eaLnBrk="1" hangingPunct="1">
              <a:buFontTx/>
              <a:buNone/>
            </a:pPr>
            <a:r>
              <a:rPr lang="fr-FR" sz="2800" b="1" smtClean="0"/>
              <a:t>1 - Les déséquilibres macro-économiques</a:t>
            </a:r>
            <a:endParaRPr lang="fr-FR" sz="2800" smtClean="0"/>
          </a:p>
          <a:p>
            <a:pPr marL="0" indent="0" algn="just" eaLnBrk="1" hangingPunct="1">
              <a:buFont typeface="Wingdings" pitchFamily="2" charset="2"/>
              <a:buNone/>
            </a:pPr>
            <a:r>
              <a:rPr lang="fr-FR" smtClean="0"/>
              <a:t> </a:t>
            </a:r>
            <a:r>
              <a:rPr lang="fr-FR" u="sng" smtClean="0"/>
              <a:t>Par opposition</a:t>
            </a:r>
            <a:r>
              <a:rPr lang="fr-FR" smtClean="0"/>
              <a:t>, l’école monétariste de Chicago (M. FRIEDMAN, E.PHELPS) avance l’idée suivante : faire descendre le chômage au dessous de son </a:t>
            </a:r>
            <a:r>
              <a:rPr lang="fr-FR" i="1" smtClean="0"/>
              <a:t>« taux naturel » </a:t>
            </a:r>
            <a:r>
              <a:rPr lang="fr-FR" smtClean="0">
                <a:sym typeface="Wingdings" pitchFamily="2" charset="2"/>
              </a:rPr>
              <a:t></a:t>
            </a:r>
            <a:r>
              <a:rPr lang="fr-FR" smtClean="0"/>
              <a:t> inflation.</a:t>
            </a:r>
          </a:p>
        </p:txBody>
      </p:sp>
      <p:sp>
        <p:nvSpPr>
          <p:cNvPr id="4915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2000" b="1" smtClean="0">
                <a:solidFill>
                  <a:srgbClr val="7B9899"/>
                </a:solidFill>
              </a:rPr>
              <a:t>A - La réactualisation des analyses libérales du chômage</a:t>
            </a:r>
            <a:r>
              <a:rPr lang="fr-FR" sz="2000" smtClean="0">
                <a:solidFill>
                  <a:srgbClr val="7B9899"/>
                </a:solidFill>
              </a:rPr>
              <a:t/>
            </a:r>
            <a:br>
              <a:rPr lang="fr-FR" sz="2000" smtClean="0">
                <a:solidFill>
                  <a:srgbClr val="7B9899"/>
                </a:solidFill>
              </a:rPr>
            </a:br>
            <a:endParaRPr lang="fr-FR" sz="2000" smtClean="0">
              <a:solidFill>
                <a:srgbClr val="7B9899"/>
              </a:solidFill>
            </a:endParaRPr>
          </a:p>
        </p:txBody>
      </p:sp>
      <p:sp>
        <p:nvSpPr>
          <p:cNvPr id="39939" name="Rectangle 3"/>
          <p:cNvSpPr>
            <a:spLocks noGrp="1" noChangeArrowheads="1"/>
          </p:cNvSpPr>
          <p:nvPr>
            <p:ph idx="1"/>
          </p:nvPr>
        </p:nvSpPr>
        <p:spPr>
          <a:xfrm>
            <a:off x="250825" y="1600200"/>
            <a:ext cx="8435975" cy="4924425"/>
          </a:xfrm>
        </p:spPr>
        <p:txBody>
          <a:bodyPr/>
          <a:lstStyle/>
          <a:p>
            <a:pPr marL="0" indent="0" algn="just" eaLnBrk="1" hangingPunct="1">
              <a:buFontTx/>
              <a:buNone/>
            </a:pPr>
            <a:r>
              <a:rPr lang="fr-FR" b="1" smtClean="0"/>
              <a:t>1 - Les déséquilibres macro-économiques</a:t>
            </a:r>
            <a:endParaRPr lang="fr-FR" smtClean="0"/>
          </a:p>
          <a:p>
            <a:pPr marL="0" indent="0" algn="just" eaLnBrk="1" hangingPunct="1">
              <a:buFont typeface="Wingdings" pitchFamily="2" charset="2"/>
              <a:buNone/>
            </a:pPr>
            <a:r>
              <a:rPr lang="fr-FR" smtClean="0"/>
              <a:t>Ce taux, défini comme </a:t>
            </a:r>
            <a:r>
              <a:rPr lang="fr-FR" i="1" smtClean="0"/>
              <a:t>celui au dessous duquel il est impossible de descendre sans générer de l’inflation </a:t>
            </a:r>
            <a:r>
              <a:rPr lang="fr-FR" smtClean="0"/>
              <a:t>est donc incompressible et les politiques keynésiennes n’ont fait que perturber les informations des agents économiques et leur rationalité par une </a:t>
            </a:r>
            <a:r>
              <a:rPr lang="fr-FR" i="1" smtClean="0"/>
              <a:t>« illusion monétaire ». </a:t>
            </a:r>
          </a:p>
          <a:p>
            <a:pPr marL="0" indent="0" algn="just" eaLnBrk="1" hangingPunct="1">
              <a:buFont typeface="Wingdings" pitchFamily="2" charset="2"/>
              <a:buNone/>
            </a:pPr>
            <a:endParaRPr lang="fr-FR" smtClean="0"/>
          </a:p>
        </p:txBody>
      </p:sp>
      <p:sp>
        <p:nvSpPr>
          <p:cNvPr id="5017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2000" b="1" smtClean="0">
                <a:solidFill>
                  <a:srgbClr val="7B9899"/>
                </a:solidFill>
              </a:rPr>
              <a:t>A - La réactualisation des analyses libérales du chômage</a:t>
            </a:r>
            <a:r>
              <a:rPr lang="fr-FR" sz="2000" smtClean="0">
                <a:solidFill>
                  <a:srgbClr val="7B9899"/>
                </a:solidFill>
              </a:rPr>
              <a:t/>
            </a:r>
            <a:br>
              <a:rPr lang="fr-FR" sz="2000" smtClean="0">
                <a:solidFill>
                  <a:srgbClr val="7B9899"/>
                </a:solidFill>
              </a:rPr>
            </a:br>
            <a:endParaRPr lang="fr-FR" sz="2000" smtClean="0">
              <a:solidFill>
                <a:srgbClr val="7B9899"/>
              </a:solidFill>
            </a:endParaRPr>
          </a:p>
        </p:txBody>
      </p:sp>
      <p:sp>
        <p:nvSpPr>
          <p:cNvPr id="40963" name="Rectangle 3"/>
          <p:cNvSpPr>
            <a:spLocks noGrp="1" noChangeArrowheads="1"/>
          </p:cNvSpPr>
          <p:nvPr>
            <p:ph idx="1"/>
          </p:nvPr>
        </p:nvSpPr>
        <p:spPr>
          <a:xfrm>
            <a:off x="457200" y="1600200"/>
            <a:ext cx="8229600" cy="4924425"/>
          </a:xfrm>
        </p:spPr>
        <p:txBody>
          <a:bodyPr/>
          <a:lstStyle/>
          <a:p>
            <a:pPr marL="0" indent="0" algn="just" eaLnBrk="1" hangingPunct="1">
              <a:buFontTx/>
              <a:buNone/>
            </a:pPr>
            <a:r>
              <a:rPr lang="fr-FR" sz="2800" b="1" smtClean="0"/>
              <a:t>1 - Les déséquilibres macro-économiques</a:t>
            </a:r>
            <a:endParaRPr lang="fr-FR" sz="2800" smtClean="0"/>
          </a:p>
          <a:p>
            <a:pPr marL="0" indent="0" algn="just" eaLnBrk="1" hangingPunct="1">
              <a:buFont typeface="Wingdings" pitchFamily="2" charset="2"/>
              <a:buNone/>
            </a:pPr>
            <a:r>
              <a:rPr lang="fr-FR" sz="2800" u="sng" smtClean="0"/>
              <a:t>A court terme</a:t>
            </a:r>
            <a:r>
              <a:rPr lang="fr-FR" sz="2800" smtClean="0"/>
              <a:t>, faire baisser le chômage par l’inflation est possible.</a:t>
            </a:r>
          </a:p>
          <a:p>
            <a:pPr marL="0" indent="0" algn="just" eaLnBrk="1" hangingPunct="1">
              <a:buFont typeface="Wingdings" pitchFamily="2" charset="2"/>
              <a:buNone/>
            </a:pPr>
            <a:r>
              <a:rPr lang="fr-FR" sz="2800" u="sng" smtClean="0"/>
              <a:t>A long terme</a:t>
            </a:r>
            <a:r>
              <a:rPr lang="fr-FR" sz="2800" smtClean="0"/>
              <a:t>, l’illusion se dissipe </a:t>
            </a:r>
            <a:r>
              <a:rPr lang="fr-FR" sz="2800" smtClean="0">
                <a:sym typeface="Wingdings" pitchFamily="2" charset="2"/>
              </a:rPr>
              <a:t></a:t>
            </a:r>
            <a:r>
              <a:rPr lang="fr-FR" sz="2800" smtClean="0"/>
              <a:t> les agents adaptent leur comportement sur le revenu réel (amputé de l’inflation) qu’ils anticipent </a:t>
            </a:r>
            <a:r>
              <a:rPr lang="fr-FR" sz="2800" smtClean="0">
                <a:sym typeface="Wingdings" pitchFamily="2" charset="2"/>
              </a:rPr>
              <a:t></a:t>
            </a:r>
            <a:r>
              <a:rPr lang="fr-FR" sz="2800" smtClean="0"/>
              <a:t>les ménages réduisent leur consommation et  les entreprises leur activité, </a:t>
            </a:r>
          </a:p>
          <a:p>
            <a:pPr marL="0" indent="0" algn="just" eaLnBrk="1" hangingPunct="1">
              <a:buFont typeface="Wingdings" pitchFamily="2" charset="2"/>
              <a:buNone/>
            </a:pPr>
            <a:r>
              <a:rPr lang="fr-FR" sz="2800" smtClean="0">
                <a:sym typeface="Wingdings" pitchFamily="2" charset="2"/>
              </a:rPr>
              <a:t></a:t>
            </a:r>
            <a:r>
              <a:rPr lang="fr-FR" sz="2800" smtClean="0"/>
              <a:t> l’économie connaît à la fois l’inflation et le chômage (situation dite de « stagflation »).</a:t>
            </a:r>
          </a:p>
        </p:txBody>
      </p:sp>
      <p:sp>
        <p:nvSpPr>
          <p:cNvPr id="5120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2000" b="1" smtClean="0">
                <a:solidFill>
                  <a:srgbClr val="7B9899"/>
                </a:solidFill>
              </a:rPr>
              <a:t>A - La réactualisation des analyses libérales du chômage</a:t>
            </a:r>
            <a:r>
              <a:rPr lang="fr-FR" sz="2000" smtClean="0">
                <a:solidFill>
                  <a:srgbClr val="7B9899"/>
                </a:solidFill>
              </a:rPr>
              <a:t/>
            </a:r>
            <a:br>
              <a:rPr lang="fr-FR" sz="2000" smtClean="0">
                <a:solidFill>
                  <a:srgbClr val="7B9899"/>
                </a:solidFill>
              </a:rPr>
            </a:br>
            <a:endParaRPr lang="fr-FR" sz="2000" smtClean="0">
              <a:solidFill>
                <a:srgbClr val="7B9899"/>
              </a:solidFill>
            </a:endParaRPr>
          </a:p>
        </p:txBody>
      </p:sp>
      <p:sp>
        <p:nvSpPr>
          <p:cNvPr id="41987" name="Rectangle 3"/>
          <p:cNvSpPr>
            <a:spLocks noGrp="1" noChangeArrowheads="1"/>
          </p:cNvSpPr>
          <p:nvPr>
            <p:ph idx="1"/>
          </p:nvPr>
        </p:nvSpPr>
        <p:spPr>
          <a:xfrm>
            <a:off x="457200" y="1600200"/>
            <a:ext cx="8229600" cy="4924425"/>
          </a:xfrm>
        </p:spPr>
        <p:txBody>
          <a:bodyPr/>
          <a:lstStyle/>
          <a:p>
            <a:pPr marL="0" indent="0" algn="justLow" eaLnBrk="1" hangingPunct="1">
              <a:buFontTx/>
              <a:buNone/>
            </a:pPr>
            <a:r>
              <a:rPr lang="fr-FR" b="1" smtClean="0"/>
              <a:t>2- Une nouvelle application du postulat de rationalité</a:t>
            </a:r>
            <a:endParaRPr lang="fr-FR" smtClean="0"/>
          </a:p>
          <a:p>
            <a:pPr marL="0" indent="0" algn="justLow" eaLnBrk="1" hangingPunct="1">
              <a:buFontTx/>
              <a:buNone/>
            </a:pPr>
            <a:r>
              <a:rPr lang="fr-FR" smtClean="0"/>
              <a:t>Le chômage procède de formes spécifiques de la rationalité des agents économiques.</a:t>
            </a:r>
          </a:p>
          <a:p>
            <a:pPr marL="0" indent="0" algn="justLow" eaLnBrk="1" hangingPunct="1">
              <a:buFontTx/>
              <a:buNone/>
            </a:pPr>
            <a:r>
              <a:rPr lang="fr-FR" smtClean="0"/>
              <a:t>la </a:t>
            </a:r>
            <a:r>
              <a:rPr lang="fr-FR" i="1" smtClean="0"/>
              <a:t>théorie de la recherche d’emploi </a:t>
            </a:r>
            <a:r>
              <a:rPr lang="fr-FR" smtClean="0"/>
              <a:t>ou « « </a:t>
            </a:r>
            <a:r>
              <a:rPr lang="fr-FR" i="1" smtClean="0"/>
              <a:t>job search </a:t>
            </a:r>
            <a:r>
              <a:rPr lang="fr-FR" smtClean="0"/>
              <a:t>» = volonté des demandeurs d’emploi de mettre à profit leur temps de chômage pour trouver le meilleur emploi possible. </a:t>
            </a:r>
          </a:p>
        </p:txBody>
      </p:sp>
      <p:sp>
        <p:nvSpPr>
          <p:cNvPr id="5222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FR" sz="3200" b="1" smtClean="0"/>
              <a:t>MARCHÉ DU TRAVAIL, EMPLOI, CHÔMAGE</a:t>
            </a:r>
            <a:r>
              <a:rPr lang="fr-FR" smtClean="0"/>
              <a:t> </a:t>
            </a:r>
          </a:p>
        </p:txBody>
      </p:sp>
      <p:sp>
        <p:nvSpPr>
          <p:cNvPr id="6147" name="Rectangle 3"/>
          <p:cNvSpPr>
            <a:spLocks noGrp="1" noChangeArrowheads="1"/>
          </p:cNvSpPr>
          <p:nvPr>
            <p:ph idx="1"/>
          </p:nvPr>
        </p:nvSpPr>
        <p:spPr>
          <a:xfrm>
            <a:off x="323850" y="1600200"/>
            <a:ext cx="8362950" cy="4997450"/>
          </a:xfrm>
        </p:spPr>
        <p:txBody>
          <a:bodyPr/>
          <a:lstStyle/>
          <a:p>
            <a:pPr marL="0" indent="0" algn="just" eaLnBrk="1" hangingPunct="1"/>
            <a:r>
              <a:rPr lang="fr-FR" b="1" smtClean="0"/>
              <a:t> La</a:t>
            </a:r>
            <a:r>
              <a:rPr lang="fr-FR" b="1" i="1" smtClean="0"/>
              <a:t> rémunération du travail : elle est égale à </a:t>
            </a:r>
            <a:r>
              <a:rPr lang="fr-FR" b="1" smtClean="0"/>
              <a:t>la productivité marginale du travail. Celle-ci est décroissante en raison  de la loi des rendements décroissants des facteurs productifs. </a:t>
            </a:r>
          </a:p>
          <a:p>
            <a:pPr marL="0" indent="0" algn="just" eaLnBrk="1" hangingPunct="1">
              <a:buFontTx/>
              <a:buNone/>
            </a:pPr>
            <a:endParaRPr lang="fr-FR" b="1" smtClean="0"/>
          </a:p>
          <a:p>
            <a:pPr marL="0" indent="0" algn="just" eaLnBrk="1" hangingPunct="1">
              <a:buFontTx/>
              <a:buNone/>
            </a:pPr>
            <a:r>
              <a:rPr lang="fr-FR" b="1" smtClean="0"/>
              <a:t> </a:t>
            </a:r>
          </a:p>
        </p:txBody>
      </p:sp>
      <p:sp>
        <p:nvSpPr>
          <p:cNvPr id="1638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2000" b="1" smtClean="0">
                <a:solidFill>
                  <a:srgbClr val="7B9899"/>
                </a:solidFill>
              </a:rPr>
              <a:t>A - La réactualisation des analyses libérales du chômage</a:t>
            </a:r>
            <a:r>
              <a:rPr lang="fr-FR" sz="2000" smtClean="0">
                <a:solidFill>
                  <a:srgbClr val="7B9899"/>
                </a:solidFill>
              </a:rPr>
              <a:t/>
            </a:r>
            <a:br>
              <a:rPr lang="fr-FR" sz="2000" smtClean="0">
                <a:solidFill>
                  <a:srgbClr val="7B9899"/>
                </a:solidFill>
              </a:rPr>
            </a:br>
            <a:endParaRPr lang="fr-FR" sz="2000" smtClean="0">
              <a:solidFill>
                <a:srgbClr val="7B9899"/>
              </a:solidFill>
            </a:endParaRPr>
          </a:p>
        </p:txBody>
      </p:sp>
      <p:sp>
        <p:nvSpPr>
          <p:cNvPr id="43011" name="Rectangle 3"/>
          <p:cNvSpPr>
            <a:spLocks noGrp="1" noChangeArrowheads="1"/>
          </p:cNvSpPr>
          <p:nvPr>
            <p:ph idx="1"/>
          </p:nvPr>
        </p:nvSpPr>
        <p:spPr>
          <a:xfrm>
            <a:off x="457200" y="1600200"/>
            <a:ext cx="8229600" cy="4924425"/>
          </a:xfrm>
        </p:spPr>
        <p:txBody>
          <a:bodyPr/>
          <a:lstStyle/>
          <a:p>
            <a:pPr marL="0" indent="0" algn="justLow" eaLnBrk="1" hangingPunct="1">
              <a:buFontTx/>
              <a:buNone/>
            </a:pPr>
            <a:r>
              <a:rPr lang="fr-FR" smtClean="0"/>
              <a:t>Le coût du chômage (absence de salaire) est moins élevé pour les femmes dont le mari travaille et pour les enfants entretenus par leur famille </a:t>
            </a:r>
            <a:r>
              <a:rPr lang="fr-FR" smtClean="0">
                <a:sym typeface="Wingdings" pitchFamily="2" charset="2"/>
              </a:rPr>
              <a:t></a:t>
            </a:r>
            <a:r>
              <a:rPr lang="fr-FR" smtClean="0"/>
              <a:t> moins pressés d’obtenir un emploi. </a:t>
            </a:r>
          </a:p>
        </p:txBody>
      </p:sp>
      <p:sp>
        <p:nvSpPr>
          <p:cNvPr id="5325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2000" b="1" smtClean="0">
                <a:solidFill>
                  <a:srgbClr val="7B9899"/>
                </a:solidFill>
              </a:rPr>
              <a:t>A - La réactualisation des analyses libérales du chômage</a:t>
            </a:r>
            <a:r>
              <a:rPr lang="fr-FR" sz="2000" smtClean="0">
                <a:solidFill>
                  <a:srgbClr val="7B9899"/>
                </a:solidFill>
              </a:rPr>
              <a:t/>
            </a:r>
            <a:br>
              <a:rPr lang="fr-FR" sz="2000" smtClean="0">
                <a:solidFill>
                  <a:srgbClr val="7B9899"/>
                </a:solidFill>
              </a:rPr>
            </a:br>
            <a:endParaRPr lang="fr-FR" sz="2000" smtClean="0">
              <a:solidFill>
                <a:srgbClr val="7B9899"/>
              </a:solidFill>
            </a:endParaRPr>
          </a:p>
        </p:txBody>
      </p:sp>
      <p:sp>
        <p:nvSpPr>
          <p:cNvPr id="44035" name="Rectangle 3"/>
          <p:cNvSpPr>
            <a:spLocks noGrp="1" noChangeArrowheads="1"/>
          </p:cNvSpPr>
          <p:nvPr>
            <p:ph idx="1"/>
          </p:nvPr>
        </p:nvSpPr>
        <p:spPr>
          <a:xfrm>
            <a:off x="457200" y="1600200"/>
            <a:ext cx="8229600" cy="4924425"/>
          </a:xfrm>
        </p:spPr>
        <p:txBody>
          <a:bodyPr/>
          <a:lstStyle/>
          <a:p>
            <a:pPr marL="0" indent="0" algn="justLow" eaLnBrk="1" hangingPunct="1">
              <a:buFontTx/>
              <a:buNone/>
            </a:pPr>
            <a:r>
              <a:rPr lang="fr-FR" smtClean="0"/>
              <a:t>Ces théories sont fidèles à l’idée du </a:t>
            </a:r>
            <a:r>
              <a:rPr lang="fr-FR" u="sng" smtClean="0"/>
              <a:t>chômage volontaire</a:t>
            </a:r>
            <a:r>
              <a:rPr lang="fr-FR" smtClean="0"/>
              <a:t> sont démenties par la relation entre durée du chômage et inemployabilité.</a:t>
            </a:r>
          </a:p>
        </p:txBody>
      </p:sp>
      <p:sp>
        <p:nvSpPr>
          <p:cNvPr id="5427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z="2000" smtClean="0">
              <a:solidFill>
                <a:srgbClr val="7B9899"/>
              </a:solidFill>
            </a:endParaRPr>
          </a:p>
        </p:txBody>
      </p:sp>
      <p:sp>
        <p:nvSpPr>
          <p:cNvPr id="45059" name="Rectangle 3"/>
          <p:cNvSpPr>
            <a:spLocks noGrp="1" noChangeArrowheads="1"/>
          </p:cNvSpPr>
          <p:nvPr>
            <p:ph idx="1"/>
          </p:nvPr>
        </p:nvSpPr>
        <p:spPr>
          <a:xfrm>
            <a:off x="457200" y="1600200"/>
            <a:ext cx="8229600" cy="4924425"/>
          </a:xfrm>
        </p:spPr>
        <p:txBody>
          <a:bodyPr/>
          <a:lstStyle/>
          <a:p>
            <a:pPr marL="0" indent="0" eaLnBrk="1" hangingPunct="1"/>
            <a:endParaRPr lang="fr-FR" sz="2800" smtClean="0"/>
          </a:p>
          <a:p>
            <a:pPr marL="0" indent="0" algn="justLow" eaLnBrk="1" hangingPunct="1"/>
            <a:r>
              <a:rPr lang="fr-FR" sz="2800" smtClean="0"/>
              <a:t>Les keynésiens = le chômage est involontaire et résulte de l’insuffisance de l’activité économique. </a:t>
            </a:r>
          </a:p>
          <a:p>
            <a:pPr marL="0" indent="0" algn="justLow" eaLnBrk="1" hangingPunct="1"/>
            <a:r>
              <a:rPr lang="fr-FR" sz="2800" smtClean="0"/>
              <a:t>En 1962 : (PHILIPPS établissait empiriquement la relation entre U et P, LIPSEY en fournissait l’explication théorique : la dépense publique diminue le chômage mais elle est plus coûteuse en inflation que le marché du travail se rapproche du plein emploi).</a:t>
            </a:r>
          </a:p>
        </p:txBody>
      </p:sp>
      <p:sp>
        <p:nvSpPr>
          <p:cNvPr id="5529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z="2000" smtClean="0">
              <a:solidFill>
                <a:srgbClr val="7B9899"/>
              </a:solidFill>
            </a:endParaRPr>
          </a:p>
        </p:txBody>
      </p:sp>
      <p:sp>
        <p:nvSpPr>
          <p:cNvPr id="46083" name="Rectangle 3"/>
          <p:cNvSpPr>
            <a:spLocks noGrp="1" noChangeArrowheads="1"/>
          </p:cNvSpPr>
          <p:nvPr>
            <p:ph idx="1"/>
          </p:nvPr>
        </p:nvSpPr>
        <p:spPr>
          <a:xfrm>
            <a:off x="457200" y="1600200"/>
            <a:ext cx="8229600" cy="4924425"/>
          </a:xfrm>
        </p:spPr>
        <p:txBody>
          <a:bodyPr/>
          <a:lstStyle/>
          <a:p>
            <a:pPr marL="0" indent="0" algn="justLow" eaLnBrk="1" hangingPunct="1">
              <a:buFontTx/>
              <a:buNone/>
            </a:pPr>
            <a:r>
              <a:rPr lang="fr-FR" smtClean="0"/>
              <a:t>L’américain OKUN :</a:t>
            </a:r>
          </a:p>
          <a:p>
            <a:pPr marL="0" indent="0" algn="justLow" eaLnBrk="1" hangingPunct="1">
              <a:buFontTx/>
              <a:buChar char="-"/>
            </a:pPr>
            <a:r>
              <a:rPr lang="fr-FR" smtClean="0"/>
              <a:t>trace une corrélation négative entre croissance économique et chômage </a:t>
            </a:r>
          </a:p>
          <a:p>
            <a:pPr marL="0" indent="0" algn="justLow" eaLnBrk="1" hangingPunct="1">
              <a:buFontTx/>
              <a:buChar char="-"/>
            </a:pPr>
            <a:r>
              <a:rPr lang="fr-FR" smtClean="0"/>
              <a:t> suggère que pour faire baisser le taux de chômage d’un point, une croissance de 3% était nécessaire.</a:t>
            </a:r>
          </a:p>
        </p:txBody>
      </p:sp>
      <p:sp>
        <p:nvSpPr>
          <p:cNvPr id="5632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68313" y="274638"/>
            <a:ext cx="8218487" cy="1425575"/>
          </a:xfrm>
        </p:spPr>
        <p:txBody>
          <a:bodyPr/>
          <a:lstStyle/>
          <a:p>
            <a:pPr eaLnBrk="1" hangingPunct="1"/>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r>
              <a:rPr lang="fr-FR" sz="2000" b="1" smtClean="0">
                <a:solidFill>
                  <a:srgbClr val="7B9899"/>
                </a:solidFill>
              </a:rPr>
              <a:t>La loi d'Okun (ou la relation entre emploi et croissance)</a:t>
            </a:r>
            <a:br>
              <a:rPr lang="fr-FR" sz="2000" b="1" smtClean="0">
                <a:solidFill>
                  <a:srgbClr val="7B9899"/>
                </a:solidFill>
              </a:rPr>
            </a:br>
            <a:r>
              <a:rPr lang="fr-FR" sz="2000" b="1" smtClean="0">
                <a:solidFill>
                  <a:srgbClr val="7B9899"/>
                </a:solidFill>
              </a:rPr>
              <a:t>taux de chômage = 7,22% – 1,5 écart PIB</a:t>
            </a:r>
            <a:r>
              <a:rPr lang="fr-FR" sz="2000" smtClean="0">
                <a:solidFill>
                  <a:srgbClr val="7B9899"/>
                </a:solidFill>
              </a:rPr>
              <a:t> </a:t>
            </a:r>
            <a:r>
              <a:rPr lang="fr-FR" sz="900" b="1" smtClean="0">
                <a:solidFill>
                  <a:srgbClr val="7B9899"/>
                </a:solidFill>
              </a:rPr>
              <a:t> </a:t>
            </a:r>
            <a:r>
              <a:rPr lang="fr-FR" sz="2000" smtClean="0">
                <a:solidFill>
                  <a:srgbClr val="7B9899"/>
                </a:solidFill>
              </a:rPr>
              <a:t> </a:t>
            </a:r>
            <a:r>
              <a:rPr lang="fr-FR" smtClean="0">
                <a:solidFill>
                  <a:srgbClr val="7B9899"/>
                </a:solidFill>
              </a:rPr>
              <a:t> </a:t>
            </a:r>
          </a:p>
        </p:txBody>
      </p:sp>
      <p:pic>
        <p:nvPicPr>
          <p:cNvPr id="47107" name="Picture 4" descr="Image2"/>
          <p:cNvPicPr>
            <a:picLocks noGrp="1" noChangeAspect="1" noChangeArrowheads="1"/>
          </p:cNvPicPr>
          <p:nvPr>
            <p:ph idx="1"/>
          </p:nvPr>
        </p:nvPicPr>
        <p:blipFill>
          <a:blip r:embed="rId2" cstate="print"/>
          <a:srcRect/>
          <a:stretch>
            <a:fillRect/>
          </a:stretch>
        </p:blipFill>
        <p:spPr>
          <a:xfrm>
            <a:off x="1966913" y="1643063"/>
            <a:ext cx="5210175" cy="4438650"/>
          </a:xfrm>
          <a:noFill/>
        </p:spPr>
      </p:pic>
      <p:sp>
        <p:nvSpPr>
          <p:cNvPr id="5734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48131" name="Rectangle 4"/>
          <p:cNvSpPr>
            <a:spLocks noGrp="1" noChangeArrowheads="1"/>
          </p:cNvSpPr>
          <p:nvPr>
            <p:ph idx="1"/>
          </p:nvPr>
        </p:nvSpPr>
        <p:spPr/>
        <p:txBody>
          <a:bodyPr/>
          <a:lstStyle/>
          <a:p>
            <a:pPr marL="0" indent="442913" algn="justLow" eaLnBrk="1" hangingPunct="1">
              <a:buFontTx/>
              <a:buNone/>
            </a:pPr>
            <a:r>
              <a:rPr lang="fr-FR" b="1" smtClean="0"/>
              <a:t>1 - La théorie du déséquilibre</a:t>
            </a:r>
            <a:endParaRPr lang="fr-FR" smtClean="0"/>
          </a:p>
          <a:p>
            <a:pPr marL="0" indent="442913" algn="justLow" eaLnBrk="1" hangingPunct="1">
              <a:buFontTx/>
              <a:buNone/>
            </a:pPr>
            <a:r>
              <a:rPr lang="fr-FR" smtClean="0"/>
              <a:t>MALINVAUD : analyse les déséquilibres sur le marché des biens et services et sur le marché du travail </a:t>
            </a:r>
            <a:r>
              <a:rPr lang="fr-FR" smtClean="0">
                <a:sym typeface="Wingdings" pitchFamily="2" charset="2"/>
              </a:rPr>
              <a:t> chômage classique et chômage keynésien</a:t>
            </a:r>
            <a:endParaRPr lang="fr-FR" smtClean="0"/>
          </a:p>
        </p:txBody>
      </p:sp>
      <p:sp>
        <p:nvSpPr>
          <p:cNvPr id="5837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rtlCol="0">
            <a:normAutofit fontScale="90000"/>
          </a:bodyPr>
          <a:lstStyle/>
          <a:p>
            <a:pPr eaLnBrk="1" fontAlgn="auto" hangingPunct="1">
              <a:spcAft>
                <a:spcPts val="0"/>
              </a:spcAft>
              <a:defRPr/>
            </a:pPr>
            <a:r>
              <a:rPr lang="fr-FR" sz="3600" b="1" smtClean="0"/>
              <a:t>Section II : Les réactualisations théoriques</a:t>
            </a:r>
            <a:r>
              <a:rPr lang="fr-FR" sz="3600" smtClean="0"/>
              <a:t/>
            </a:r>
            <a:br>
              <a:rPr lang="fr-FR" sz="3600" smtClean="0"/>
            </a:br>
            <a:r>
              <a:rPr lang="fr-FR" sz="3600" smtClean="0"/>
              <a:t> </a:t>
            </a:r>
            <a:r>
              <a:rPr lang="fr-FR" sz="2400" b="1" smtClean="0"/>
              <a:t>B - La synthèse entre néo-classiques et keynésiens</a:t>
            </a:r>
          </a:p>
        </p:txBody>
      </p:sp>
      <p:graphicFrame>
        <p:nvGraphicFramePr>
          <p:cNvPr id="62566" name="Group 102"/>
          <p:cNvGraphicFramePr>
            <a:graphicFrameLocks noGrp="1"/>
          </p:cNvGraphicFramePr>
          <p:nvPr>
            <p:ph type="tbl" idx="1"/>
          </p:nvPr>
        </p:nvGraphicFramePr>
        <p:xfrm>
          <a:off x="342900" y="2060575"/>
          <a:ext cx="8801100" cy="3413760"/>
        </p:xfrm>
        <a:graphic>
          <a:graphicData uri="http://schemas.openxmlformats.org/drawingml/2006/table">
            <a:tbl>
              <a:tblPr/>
              <a:tblGrid>
                <a:gridCol w="1090613"/>
                <a:gridCol w="1730375"/>
                <a:gridCol w="4284662"/>
                <a:gridCol w="1695450"/>
              </a:tblGrid>
              <a:tr h="0">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 </a:t>
                      </a:r>
                      <a:endParaRPr kumimoji="0" lang="fr-FR" sz="3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fr-F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cs typeface="Times New Roman" pitchFamily="18" charset="0"/>
                        </a:rPr>
                        <a:t>Marché des biens et services</a:t>
                      </a:r>
                      <a:endParaRPr kumimoji="0" lang="fr-FR" sz="36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r>
              <a:tr h="244475">
                <a:tc gridSpan="2" vMerge="1">
                  <a:txBody>
                    <a:bodyPr/>
                    <a:lstStyle/>
                    <a:p>
                      <a:endParaRPr lang="fr-FR"/>
                    </a:p>
                  </a:txBody>
                  <a:tcPr/>
                </a:tc>
                <a:tc hMerge="1"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Offre supérieure à la demande</a:t>
                      </a:r>
                      <a:endParaRPr kumimoji="0" lang="fr-FR" sz="3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Offre inférieure à la demande</a:t>
                      </a:r>
                      <a:endParaRPr kumimoji="0" lang="fr-FR" sz="3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smtClean="0">
                          <a:ln>
                            <a:noFill/>
                          </a:ln>
                          <a:solidFill>
                            <a:schemeClr val="tx1"/>
                          </a:solidFill>
                          <a:effectLst/>
                          <a:latin typeface="Times New Roman" pitchFamily="18" charset="0"/>
                          <a:cs typeface="Times New Roman" pitchFamily="18" charset="0"/>
                        </a:rPr>
                        <a:t>Marché du travail</a:t>
                      </a:r>
                      <a:endParaRPr kumimoji="0" lang="fr-FR" sz="3600" b="1"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Offre supérieure à la demande</a:t>
                      </a:r>
                      <a:endParaRPr kumimoji="0" lang="fr-FR" sz="3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Chômage Keynésien</a:t>
                      </a:r>
                      <a:endParaRPr kumimoji="0" lang="fr-FR" sz="3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Chômage classique</a:t>
                      </a:r>
                      <a:endParaRPr kumimoji="0" lang="fr-FR" sz="3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Offre inférieure à la demande</a:t>
                      </a:r>
                      <a:endParaRPr kumimoji="0" lang="fr-FR" sz="3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Surproduction et pénurie de main d'oeuvre correspondent à l'économie socialiste</a:t>
                      </a:r>
                      <a:endParaRPr kumimoji="0" lang="fr-FR" sz="3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smtClean="0">
                          <a:ln>
                            <a:noFill/>
                          </a:ln>
                          <a:solidFill>
                            <a:schemeClr val="tx1"/>
                          </a:solidFill>
                          <a:effectLst/>
                          <a:latin typeface="Times New Roman" pitchFamily="18" charset="0"/>
                          <a:cs typeface="Times New Roman" pitchFamily="18" charset="0"/>
                        </a:rPr>
                        <a:t>Inflation contenue</a:t>
                      </a:r>
                      <a:endParaRPr kumimoji="0" lang="fr-FR" sz="3600" b="0" i="0" u="none" strike="noStrike" cap="none" normalizeH="0" baseline="0" smtClean="0">
                        <a:ln>
                          <a:noFill/>
                        </a:ln>
                        <a:solidFill>
                          <a:schemeClr val="tx1"/>
                        </a:solidFill>
                        <a:effectLst/>
                        <a:latin typeface="Arial"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941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smtClean="0"/>
              <a:t>A. EL HIRI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0179" name="Rectangle 3"/>
          <p:cNvSpPr>
            <a:spLocks noGrp="1" noChangeArrowheads="1"/>
          </p:cNvSpPr>
          <p:nvPr>
            <p:ph idx="1"/>
          </p:nvPr>
        </p:nvSpPr>
        <p:spPr/>
        <p:txBody>
          <a:bodyPr/>
          <a:lstStyle/>
          <a:p>
            <a:pPr marL="0" indent="442913" algn="justLow" eaLnBrk="1" hangingPunct="1">
              <a:buFontTx/>
              <a:buNone/>
            </a:pPr>
            <a:r>
              <a:rPr lang="fr-FR" b="1" smtClean="0"/>
              <a:t>2 - Explications à la rigidité des salaires</a:t>
            </a:r>
            <a:endParaRPr lang="fr-FR" smtClean="0"/>
          </a:p>
          <a:p>
            <a:pPr marL="0" indent="442913" algn="justLow" eaLnBrk="1" hangingPunct="1">
              <a:buFontTx/>
              <a:buNone/>
            </a:pPr>
            <a:r>
              <a:rPr lang="fr-FR" smtClean="0"/>
              <a:t>Théorie néo-classique orthodoxe = salaire était supposé flexible </a:t>
            </a:r>
            <a:r>
              <a:rPr lang="fr-FR" smtClean="0">
                <a:sym typeface="Wingdings" pitchFamily="2" charset="2"/>
              </a:rPr>
              <a:t></a:t>
            </a:r>
            <a:r>
              <a:rPr lang="fr-FR" smtClean="0"/>
              <a:t> ajustements des offres et des demandes de travail. </a:t>
            </a:r>
          </a:p>
        </p:txBody>
      </p:sp>
      <p:sp>
        <p:nvSpPr>
          <p:cNvPr id="6041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1203" name="Rectangle 3"/>
          <p:cNvSpPr>
            <a:spLocks noGrp="1" noChangeArrowheads="1"/>
          </p:cNvSpPr>
          <p:nvPr>
            <p:ph idx="1"/>
          </p:nvPr>
        </p:nvSpPr>
        <p:spPr/>
        <p:txBody>
          <a:bodyPr/>
          <a:lstStyle/>
          <a:p>
            <a:pPr marL="0" indent="442913" algn="justLow" eaLnBrk="1" hangingPunct="1">
              <a:buFontTx/>
              <a:buNone/>
            </a:pPr>
            <a:r>
              <a:rPr lang="fr-FR" smtClean="0"/>
              <a:t>Mais nouvelles analyses = les salaires pouvaient être rigides, pour trois raisons :</a:t>
            </a:r>
          </a:p>
          <a:p>
            <a:pPr marL="0" indent="442913" algn="justLow" eaLnBrk="1" hangingPunct="1">
              <a:buFontTx/>
              <a:buNone/>
            </a:pPr>
            <a:r>
              <a:rPr lang="fr-FR" smtClean="0"/>
              <a:t>- institutionnelles : syndicalisme, </a:t>
            </a:r>
          </a:p>
          <a:p>
            <a:pPr marL="0" indent="442913" algn="justLow" eaLnBrk="1" hangingPunct="1">
              <a:buFontTx/>
              <a:buChar char="-"/>
            </a:pPr>
            <a:r>
              <a:rPr lang="fr-FR" smtClean="0"/>
              <a:t>d’organisation et de modalités de gestion de la main d’œuvre, </a:t>
            </a:r>
          </a:p>
          <a:p>
            <a:pPr marL="0" indent="442913" algn="justLow" eaLnBrk="1" hangingPunct="1">
              <a:buFontTx/>
              <a:buChar char="-"/>
            </a:pPr>
            <a:r>
              <a:rPr lang="fr-FR" smtClean="0"/>
              <a:t> de relations d’emploi spécifiques.  </a:t>
            </a:r>
          </a:p>
        </p:txBody>
      </p:sp>
      <p:sp>
        <p:nvSpPr>
          <p:cNvPr id="6144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2227" name="Rectangle 3"/>
          <p:cNvSpPr>
            <a:spLocks noGrp="1" noChangeArrowheads="1"/>
          </p:cNvSpPr>
          <p:nvPr>
            <p:ph idx="1"/>
          </p:nvPr>
        </p:nvSpPr>
        <p:spPr/>
        <p:txBody>
          <a:bodyPr/>
          <a:lstStyle/>
          <a:p>
            <a:pPr marL="0" indent="442913" algn="justLow" eaLnBrk="1" hangingPunct="1">
              <a:buFontTx/>
              <a:buNone/>
            </a:pPr>
            <a:r>
              <a:rPr lang="fr-FR" smtClean="0"/>
              <a:t>La prise en compte du </a:t>
            </a:r>
            <a:r>
              <a:rPr lang="fr-FR" i="1" smtClean="0"/>
              <a:t>syndicalisme comme variable </a:t>
            </a:r>
            <a:r>
              <a:rPr lang="fr-FR" smtClean="0"/>
              <a:t>de la détermination du salaire a été approchée économiquement vers les années quarante du XX</a:t>
            </a:r>
            <a:r>
              <a:rPr lang="fr-FR" baseline="30000" smtClean="0"/>
              <a:t>ème</a:t>
            </a:r>
            <a:r>
              <a:rPr lang="fr-FR" smtClean="0"/>
              <a:t> siècle. </a:t>
            </a:r>
          </a:p>
          <a:p>
            <a:pPr marL="0" indent="442913" algn="justLow" eaLnBrk="1" hangingPunct="1">
              <a:buFontTx/>
              <a:buNone/>
            </a:pPr>
            <a:r>
              <a:rPr lang="fr-FR" smtClean="0"/>
              <a:t>La négociation salariale qui en résultait ne mettait en lien des rationalités individuelles et des rapports de force entre des groupes sociaux.</a:t>
            </a:r>
          </a:p>
        </p:txBody>
      </p:sp>
      <p:sp>
        <p:nvSpPr>
          <p:cNvPr id="6246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r-FR" sz="3200" b="1" smtClean="0"/>
              <a:t>MARCHÉ DU TRAVAIL, EMPLOI, CHÔMAGE</a:t>
            </a:r>
            <a:r>
              <a:rPr lang="fr-FR" smtClean="0"/>
              <a:t> </a:t>
            </a:r>
          </a:p>
        </p:txBody>
      </p:sp>
      <p:sp>
        <p:nvSpPr>
          <p:cNvPr id="7171" name="Rectangle 3"/>
          <p:cNvSpPr>
            <a:spLocks noGrp="1" noChangeArrowheads="1"/>
          </p:cNvSpPr>
          <p:nvPr>
            <p:ph idx="1"/>
          </p:nvPr>
        </p:nvSpPr>
        <p:spPr>
          <a:xfrm>
            <a:off x="323850" y="1600200"/>
            <a:ext cx="8362950" cy="4997450"/>
          </a:xfrm>
        </p:spPr>
        <p:txBody>
          <a:bodyPr/>
          <a:lstStyle/>
          <a:p>
            <a:pPr marL="0" indent="0" algn="just" eaLnBrk="1" hangingPunct="1">
              <a:buFontTx/>
              <a:buNone/>
            </a:pPr>
            <a:r>
              <a:rPr lang="fr-FR" b="1" smtClean="0"/>
              <a:t> Plusieurs questions : </a:t>
            </a:r>
          </a:p>
          <a:p>
            <a:pPr marL="0" indent="0" algn="just" eaLnBrk="1" hangingPunct="1"/>
            <a:r>
              <a:rPr lang="fr-FR" b="1" smtClean="0"/>
              <a:t>Quelle est la politique économique qui est susceptible de créer des emplois ?</a:t>
            </a:r>
          </a:p>
          <a:p>
            <a:pPr marL="0" indent="0" algn="just" eaLnBrk="1" hangingPunct="1"/>
            <a:r>
              <a:rPr lang="fr-FR" b="1" smtClean="0"/>
              <a:t> Quelle est la relation entre la croissance économique et l’emploi ? </a:t>
            </a:r>
          </a:p>
          <a:p>
            <a:pPr marL="0" indent="0" algn="just" eaLnBrk="1" hangingPunct="1"/>
            <a:r>
              <a:rPr lang="fr-FR" b="1" smtClean="0"/>
              <a:t> L’amélioration de la productivité est-elle propice pour l’emploi ? </a:t>
            </a:r>
          </a:p>
          <a:p>
            <a:pPr marL="0" indent="0" algn="just" eaLnBrk="1" hangingPunct="1"/>
            <a:r>
              <a:rPr lang="fr-FR" b="1" smtClean="0"/>
              <a:t> La mondialisation aggrave–t-elle le chômage ?</a:t>
            </a:r>
          </a:p>
        </p:txBody>
      </p:sp>
      <p:sp>
        <p:nvSpPr>
          <p:cNvPr id="1741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3251" name="Rectangle 3"/>
          <p:cNvSpPr>
            <a:spLocks noGrp="1" noChangeArrowheads="1"/>
          </p:cNvSpPr>
          <p:nvPr>
            <p:ph idx="1"/>
          </p:nvPr>
        </p:nvSpPr>
        <p:spPr/>
        <p:txBody>
          <a:bodyPr/>
          <a:lstStyle/>
          <a:p>
            <a:pPr marL="0" indent="442913" algn="justLow" eaLnBrk="1" hangingPunct="1">
              <a:buFontTx/>
              <a:buNone/>
            </a:pPr>
            <a:r>
              <a:rPr lang="fr-FR" smtClean="0"/>
              <a:t>Début des années 70 du XX</a:t>
            </a:r>
            <a:r>
              <a:rPr lang="fr-FR" baseline="30000" smtClean="0"/>
              <a:t>ème</a:t>
            </a:r>
            <a:r>
              <a:rPr lang="fr-FR" smtClean="0"/>
              <a:t> siècle :</a:t>
            </a:r>
          </a:p>
          <a:p>
            <a:pPr marL="0" indent="442913" algn="justLow" eaLnBrk="1" hangingPunct="1">
              <a:buFontTx/>
              <a:buNone/>
            </a:pPr>
            <a:r>
              <a:rPr lang="fr-FR" smtClean="0"/>
              <a:t>DOERINGER et PIORE </a:t>
            </a:r>
            <a:r>
              <a:rPr lang="fr-FR" smtClean="0">
                <a:sym typeface="Wingdings" pitchFamily="2" charset="2"/>
              </a:rPr>
              <a:t> </a:t>
            </a:r>
            <a:r>
              <a:rPr lang="fr-FR" i="1" smtClean="0"/>
              <a:t>« théorie de la segmentation »</a:t>
            </a:r>
            <a:r>
              <a:rPr lang="fr-FR" smtClean="0"/>
              <a:t> = coexistence entre </a:t>
            </a:r>
          </a:p>
          <a:p>
            <a:pPr marL="0" indent="442913" algn="justLow" eaLnBrk="1" hangingPunct="1">
              <a:buFontTx/>
              <a:buNone/>
            </a:pPr>
            <a:r>
              <a:rPr lang="fr-FR" smtClean="0"/>
              <a:t>- un segment « primaire » : les salaires élevés, promotion interne facile et sécurité de l’emploi très grande, </a:t>
            </a:r>
          </a:p>
          <a:p>
            <a:pPr marL="0" indent="442913" algn="justLow" eaLnBrk="1" hangingPunct="1">
              <a:buFontTx/>
              <a:buNone/>
            </a:pPr>
            <a:r>
              <a:rPr lang="fr-FR" smtClean="0"/>
              <a:t>- un segment « secondaire » traits inverses.  </a:t>
            </a:r>
          </a:p>
        </p:txBody>
      </p:sp>
      <p:sp>
        <p:nvSpPr>
          <p:cNvPr id="6349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4275" name="Rectangle 3"/>
          <p:cNvSpPr>
            <a:spLocks noGrp="1" noChangeArrowheads="1"/>
          </p:cNvSpPr>
          <p:nvPr>
            <p:ph idx="1"/>
          </p:nvPr>
        </p:nvSpPr>
        <p:spPr/>
        <p:txBody>
          <a:bodyPr/>
          <a:lstStyle/>
          <a:p>
            <a:pPr marL="0" indent="442913" algn="justLow" eaLnBrk="1" hangingPunct="1">
              <a:buFontTx/>
              <a:buNone/>
            </a:pPr>
            <a:r>
              <a:rPr lang="fr-FR" smtClean="0"/>
              <a:t>Milieu des années 70 du XX</a:t>
            </a:r>
            <a:r>
              <a:rPr lang="fr-FR" baseline="30000" smtClean="0"/>
              <a:t>ème</a:t>
            </a:r>
            <a:r>
              <a:rPr lang="fr-FR" smtClean="0"/>
              <a:t> siècle : </a:t>
            </a:r>
            <a:r>
              <a:rPr lang="fr-FR" i="1" smtClean="0"/>
              <a:t>« théorie des contrats implicites »:  </a:t>
            </a:r>
            <a:r>
              <a:rPr lang="fr-FR" smtClean="0"/>
              <a:t>l’incertitude. </a:t>
            </a:r>
          </a:p>
          <a:p>
            <a:pPr marL="0" indent="442913" algn="justLow" eaLnBrk="1" hangingPunct="1">
              <a:buFontTx/>
              <a:buNone/>
            </a:pPr>
            <a:r>
              <a:rPr lang="fr-FR" smtClean="0"/>
              <a:t>La relation salariale = contrat d’assurance. </a:t>
            </a:r>
          </a:p>
          <a:p>
            <a:pPr marL="0" indent="442913" algn="justLow" eaLnBrk="1" hangingPunct="1">
              <a:buFontTx/>
              <a:buNone/>
            </a:pPr>
            <a:r>
              <a:rPr lang="fr-FR" smtClean="0">
                <a:sym typeface="Wingdings" pitchFamily="2" charset="2"/>
              </a:rPr>
              <a:t></a:t>
            </a:r>
            <a:r>
              <a:rPr lang="fr-FR" smtClean="0"/>
              <a:t>Le travailleur, passe un contrat implicite avec l’employeur</a:t>
            </a:r>
          </a:p>
        </p:txBody>
      </p:sp>
      <p:sp>
        <p:nvSpPr>
          <p:cNvPr id="6451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5299" name="Rectangle 3"/>
          <p:cNvSpPr>
            <a:spLocks noGrp="1" noChangeArrowheads="1"/>
          </p:cNvSpPr>
          <p:nvPr>
            <p:ph idx="1"/>
          </p:nvPr>
        </p:nvSpPr>
        <p:spPr/>
        <p:txBody>
          <a:bodyPr/>
          <a:lstStyle/>
          <a:p>
            <a:pPr marL="0" indent="442913" algn="justLow" eaLnBrk="1" hangingPunct="1">
              <a:lnSpc>
                <a:spcPct val="90000"/>
              </a:lnSpc>
              <a:buFontTx/>
              <a:buNone/>
            </a:pPr>
            <a:r>
              <a:rPr lang="fr-FR" sz="2800" smtClean="0"/>
              <a:t>Milieu des années 80 du XX</a:t>
            </a:r>
            <a:r>
              <a:rPr lang="fr-FR" sz="2800" baseline="30000" smtClean="0"/>
              <a:t>ème</a:t>
            </a:r>
            <a:r>
              <a:rPr lang="fr-FR" sz="2800" smtClean="0"/>
              <a:t> siècle :</a:t>
            </a:r>
          </a:p>
          <a:p>
            <a:pPr marL="0" indent="442913" algn="justLow" eaLnBrk="1" hangingPunct="1">
              <a:lnSpc>
                <a:spcPct val="90000"/>
              </a:lnSpc>
              <a:buFontTx/>
              <a:buNone/>
            </a:pPr>
            <a:r>
              <a:rPr lang="fr-FR" sz="2800" i="1" smtClean="0"/>
              <a:t>La « théorie du salaire d’efficience »</a:t>
            </a:r>
            <a:r>
              <a:rPr lang="fr-FR" sz="2800" smtClean="0"/>
              <a:t> </a:t>
            </a:r>
          </a:p>
          <a:p>
            <a:pPr marL="0" indent="442913" algn="justLow" eaLnBrk="1" hangingPunct="1">
              <a:lnSpc>
                <a:spcPct val="90000"/>
              </a:lnSpc>
              <a:buFontTx/>
              <a:buNone/>
            </a:pPr>
            <a:r>
              <a:rPr lang="fr-FR" sz="2800" smtClean="0"/>
              <a:t>STIGLITZ : l’incertitude des employeurs quant à la performance réelle d’un candidat a l’embauche pouvait inciter ceux-ci à payer un salaire supérieur à celui qu’aurait fixé le marché. </a:t>
            </a:r>
          </a:p>
          <a:p>
            <a:pPr marL="0" indent="442913" algn="justLow" eaLnBrk="1" hangingPunct="1">
              <a:lnSpc>
                <a:spcPct val="90000"/>
              </a:lnSpc>
              <a:buFontTx/>
              <a:buNone/>
            </a:pPr>
            <a:r>
              <a:rPr lang="fr-FR" sz="2800" smtClean="0">
                <a:sym typeface="Wingdings" pitchFamily="2" charset="2"/>
              </a:rPr>
              <a:t></a:t>
            </a:r>
            <a:r>
              <a:rPr lang="fr-FR" sz="2800" smtClean="0"/>
              <a:t>l’embauché donne le meilleur de lui-même.</a:t>
            </a:r>
          </a:p>
          <a:p>
            <a:pPr marL="0" indent="442913" algn="justLow" eaLnBrk="1" hangingPunct="1">
              <a:lnSpc>
                <a:spcPct val="90000"/>
              </a:lnSpc>
              <a:buFontTx/>
              <a:buNone/>
            </a:pPr>
            <a:r>
              <a:rPr lang="fr-FR" sz="2800" smtClean="0">
                <a:sym typeface="Wingdings" pitchFamily="2" charset="2"/>
              </a:rPr>
              <a:t></a:t>
            </a:r>
            <a:r>
              <a:rPr lang="fr-FR" sz="2800" smtClean="0"/>
              <a:t>la relation traditionnelle entre salaire et productivité est inversée puisque c’est ici le salaire qui ferait la productivité et non le contraire.</a:t>
            </a:r>
          </a:p>
        </p:txBody>
      </p:sp>
      <p:sp>
        <p:nvSpPr>
          <p:cNvPr id="6553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6323" name="Rectangle 3"/>
          <p:cNvSpPr>
            <a:spLocks noGrp="1" noChangeArrowheads="1"/>
          </p:cNvSpPr>
          <p:nvPr>
            <p:ph idx="1"/>
          </p:nvPr>
        </p:nvSpPr>
        <p:spPr/>
        <p:txBody>
          <a:bodyPr/>
          <a:lstStyle/>
          <a:p>
            <a:pPr marL="0" indent="442913" algn="justLow" eaLnBrk="1" hangingPunct="1">
              <a:buFontTx/>
              <a:buNone/>
            </a:pPr>
            <a:r>
              <a:rPr lang="fr-FR" smtClean="0"/>
              <a:t>Ces segments seraient relativement étanches, ce qui cantonnerait certains travailleurs (les moins qualifiés) à des emplois précaires, les plus qualifiés faisant l’objet de recrutements internes, donc hors marché.</a:t>
            </a:r>
          </a:p>
        </p:txBody>
      </p:sp>
      <p:sp>
        <p:nvSpPr>
          <p:cNvPr id="6656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7347" name="Rectangle 3"/>
          <p:cNvSpPr>
            <a:spLocks noGrp="1" noChangeArrowheads="1"/>
          </p:cNvSpPr>
          <p:nvPr>
            <p:ph idx="1"/>
          </p:nvPr>
        </p:nvSpPr>
        <p:spPr/>
        <p:txBody>
          <a:bodyPr/>
          <a:lstStyle/>
          <a:p>
            <a:pPr marL="0" indent="442913" algn="justLow" eaLnBrk="1" hangingPunct="1">
              <a:lnSpc>
                <a:spcPct val="80000"/>
              </a:lnSpc>
              <a:buFontTx/>
              <a:buNone/>
            </a:pPr>
            <a:r>
              <a:rPr lang="fr-FR" sz="2800" smtClean="0"/>
              <a:t>Milieu des années 70 du XX</a:t>
            </a:r>
            <a:r>
              <a:rPr lang="fr-FR" sz="2800" baseline="30000" smtClean="0"/>
              <a:t>ème</a:t>
            </a:r>
            <a:r>
              <a:rPr lang="fr-FR" sz="2800" smtClean="0"/>
              <a:t> siècle :</a:t>
            </a:r>
          </a:p>
          <a:p>
            <a:pPr marL="0" indent="442913" algn="justLow" eaLnBrk="1" hangingPunct="1">
              <a:lnSpc>
                <a:spcPct val="80000"/>
              </a:lnSpc>
              <a:buFontTx/>
              <a:buNone/>
            </a:pPr>
            <a:r>
              <a:rPr lang="fr-FR" sz="2800" smtClean="0"/>
              <a:t>la </a:t>
            </a:r>
            <a:r>
              <a:rPr lang="fr-FR" sz="2800" i="1" smtClean="0"/>
              <a:t>« théorie des contrats implicites » </a:t>
            </a:r>
          </a:p>
          <a:p>
            <a:pPr marL="0" indent="442913" algn="justLow" eaLnBrk="1" hangingPunct="1">
              <a:lnSpc>
                <a:spcPct val="80000"/>
              </a:lnSpc>
              <a:buFontTx/>
              <a:buNone/>
            </a:pPr>
            <a:r>
              <a:rPr lang="fr-FR" sz="2800" i="1" smtClean="0"/>
              <a:t>- </a:t>
            </a:r>
            <a:r>
              <a:rPr lang="fr-FR" sz="2800" smtClean="0"/>
              <a:t>rendre compte de la rigidité des salaires et du chômage en introduisant une idée originale sur l’incertitude. </a:t>
            </a:r>
          </a:p>
          <a:p>
            <a:pPr marL="0" indent="442913" algn="justLow" eaLnBrk="1" hangingPunct="1">
              <a:lnSpc>
                <a:spcPct val="80000"/>
              </a:lnSpc>
              <a:buFontTx/>
              <a:buNone/>
            </a:pPr>
            <a:r>
              <a:rPr lang="fr-FR" sz="2800" smtClean="0"/>
              <a:t>- assimiler la relation salariale à </a:t>
            </a:r>
            <a:r>
              <a:rPr lang="fr-FR" sz="2800" u="sng" smtClean="0"/>
              <a:t>un contrat </a:t>
            </a:r>
            <a:r>
              <a:rPr lang="fr-FR" sz="2800" smtClean="0"/>
              <a:t>d’assurance : Le travailleur, pour se protéger du risque de licenciement ou de fluctuation de son salaire passerait un contrat implicite avec l’employeur au terme duquel ce dernier garantirait l’emploi en échange d’un salaire inférieur à celui qui s’établirait sur un marché concurrentiel. </a:t>
            </a:r>
          </a:p>
        </p:txBody>
      </p:sp>
      <p:sp>
        <p:nvSpPr>
          <p:cNvPr id="6758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8371" name="Rectangle 3"/>
          <p:cNvSpPr>
            <a:spLocks noGrp="1" noChangeArrowheads="1"/>
          </p:cNvSpPr>
          <p:nvPr>
            <p:ph idx="1"/>
          </p:nvPr>
        </p:nvSpPr>
        <p:spPr>
          <a:xfrm>
            <a:off x="457200" y="1600200"/>
            <a:ext cx="8686800" cy="4525963"/>
          </a:xfrm>
        </p:spPr>
        <p:txBody>
          <a:bodyPr/>
          <a:lstStyle/>
          <a:p>
            <a:pPr marL="0" indent="442913" algn="justLow" eaLnBrk="1" hangingPunct="1">
              <a:buFontTx/>
              <a:buNone/>
            </a:pPr>
            <a:r>
              <a:rPr lang="fr-FR" smtClean="0">
                <a:sym typeface="Wingdings" pitchFamily="2" charset="2"/>
              </a:rPr>
              <a:t></a:t>
            </a:r>
            <a:r>
              <a:rPr lang="fr-FR" smtClean="0"/>
              <a:t>lorsque la conjoncture est mauvaise, le salaire ne diminuerait pas (l’employeur verserait une sorte d’indemnité d’assurance) ; </a:t>
            </a:r>
          </a:p>
          <a:p>
            <a:pPr marL="0" indent="442913" algn="justLow" eaLnBrk="1" hangingPunct="1">
              <a:buFontTx/>
              <a:buNone/>
            </a:pPr>
            <a:r>
              <a:rPr lang="fr-FR" smtClean="0">
                <a:sym typeface="Wingdings" pitchFamily="2" charset="2"/>
              </a:rPr>
              <a:t></a:t>
            </a:r>
            <a:r>
              <a:rPr lang="fr-FR" smtClean="0"/>
              <a:t>lorsque la conjoncture s’améliore, le salaire n’augmenterait pas (cette fois, c’est le salarié qui verserait d’une certaine façon une prime à l’employeur). </a:t>
            </a:r>
          </a:p>
        </p:txBody>
      </p:sp>
      <p:sp>
        <p:nvSpPr>
          <p:cNvPr id="68611"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smtClean="0">
                <a:solidFill>
                  <a:srgbClr val="7B9899"/>
                </a:solidFill>
              </a:rPr>
              <a:t> </a:t>
            </a:r>
            <a:r>
              <a:rPr lang="fr-FR" sz="3600" b="1" smtClean="0">
                <a:solidFill>
                  <a:srgbClr val="7B9899"/>
                </a:solidFill>
              </a:rPr>
              <a:t>Section II : Les réactualisations théoriques</a:t>
            </a:r>
            <a:r>
              <a:rPr lang="fr-FR" sz="3600" smtClean="0">
                <a:solidFill>
                  <a:srgbClr val="7B9899"/>
                </a:solidFill>
              </a:rPr>
              <a:t/>
            </a:r>
            <a:br>
              <a:rPr lang="fr-FR" sz="3600" smtClean="0">
                <a:solidFill>
                  <a:srgbClr val="7B9899"/>
                </a:solidFill>
              </a:rPr>
            </a:br>
            <a:r>
              <a:rPr lang="fr-FR" sz="3600" smtClean="0">
                <a:solidFill>
                  <a:srgbClr val="7B9899"/>
                </a:solidFill>
              </a:rPr>
              <a:t> </a:t>
            </a:r>
            <a:r>
              <a:rPr lang="fr-FR" sz="2400" b="1" smtClean="0">
                <a:solidFill>
                  <a:srgbClr val="7B9899"/>
                </a:solidFill>
              </a:rPr>
              <a:t>B - La synthèse entre néo-classiques et keynésiens</a:t>
            </a:r>
            <a:r>
              <a:rPr lang="fr-FR" sz="2000" smtClean="0">
                <a:solidFill>
                  <a:srgbClr val="7B9899"/>
                </a:solidFill>
              </a:rPr>
              <a:t> </a:t>
            </a:r>
            <a:br>
              <a:rPr lang="fr-FR" sz="2000" smtClean="0">
                <a:solidFill>
                  <a:srgbClr val="7B9899"/>
                </a:solidFill>
              </a:rPr>
            </a:br>
            <a:endParaRPr lang="fr-FR" smtClean="0">
              <a:solidFill>
                <a:srgbClr val="7B9899"/>
              </a:solidFill>
            </a:endParaRPr>
          </a:p>
        </p:txBody>
      </p:sp>
      <p:sp>
        <p:nvSpPr>
          <p:cNvPr id="59395" name="Rectangle 3"/>
          <p:cNvSpPr>
            <a:spLocks noGrp="1" noChangeArrowheads="1"/>
          </p:cNvSpPr>
          <p:nvPr>
            <p:ph idx="1"/>
          </p:nvPr>
        </p:nvSpPr>
        <p:spPr/>
        <p:txBody>
          <a:bodyPr/>
          <a:lstStyle/>
          <a:p>
            <a:pPr marL="0" indent="442913" algn="justLow" eaLnBrk="1" hangingPunct="1">
              <a:buFontTx/>
              <a:buNone/>
            </a:pPr>
            <a:r>
              <a:rPr lang="fr-FR" smtClean="0"/>
              <a:t>La relation d’emploi serait donc ici basée sur ce que OKUN a appelé « une poignée de main invisible ». </a:t>
            </a:r>
          </a:p>
          <a:p>
            <a:pPr marL="0" indent="442913" algn="justLow" eaLnBrk="1" hangingPunct="1">
              <a:buFontTx/>
              <a:buNone/>
            </a:pPr>
            <a:r>
              <a:rPr lang="fr-FR" smtClean="0"/>
              <a:t>La rigidité du salaire serait le produit de stratégies individuelles et non pas d’un mauvais fonctionnement du marché.</a:t>
            </a:r>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a:bodyPr>
          <a:lstStyle/>
          <a:p>
            <a:pPr eaLnBrk="1" fontAlgn="auto" hangingPunct="1">
              <a:spcAft>
                <a:spcPts val="0"/>
              </a:spcAft>
              <a:defRPr/>
            </a:pPr>
            <a:r>
              <a:rPr lang="fr-FR" sz="2000" dirty="0" smtClean="0">
                <a:solidFill>
                  <a:srgbClr val="7B9899"/>
                </a:solidFill>
              </a:rPr>
              <a:t/>
            </a:r>
            <a:br>
              <a:rPr lang="fr-FR" sz="2000" dirty="0" smtClean="0">
                <a:solidFill>
                  <a:srgbClr val="7B9899"/>
                </a:solidFill>
              </a:rPr>
            </a:br>
            <a:r>
              <a:rPr lang="fr-FR" sz="4000" b="1" dirty="0" smtClean="0"/>
              <a:t>Chapitre II : Les politiques d’emploi  </a:t>
            </a:r>
            <a:endParaRPr lang="fr-FR" sz="7200" b="1" dirty="0" smtClean="0"/>
          </a:p>
        </p:txBody>
      </p:sp>
      <p:sp>
        <p:nvSpPr>
          <p:cNvPr id="59395" name="Rectangle 3"/>
          <p:cNvSpPr>
            <a:spLocks noGrp="1" noChangeArrowheads="1"/>
          </p:cNvSpPr>
          <p:nvPr>
            <p:ph idx="1"/>
          </p:nvPr>
        </p:nvSpPr>
        <p:spPr/>
        <p:txBody>
          <a:bodyPr/>
          <a:lstStyle/>
          <a:p>
            <a:pPr marL="0" indent="0" algn="just">
              <a:buNone/>
            </a:pPr>
            <a:r>
              <a:rPr lang="fr-FR" sz="4000" dirty="0" smtClean="0"/>
              <a:t>Quelle solution adopter pour résorber le chômage ? </a:t>
            </a:r>
          </a:p>
          <a:p>
            <a:pPr marL="0" indent="0" algn="just">
              <a:buNone/>
            </a:pPr>
            <a:r>
              <a:rPr lang="fr-FR" sz="4000" dirty="0" smtClean="0"/>
              <a:t>Les politiques d’emploi dépendent bien sûr de l’approche d’analyse du chômage</a:t>
            </a:r>
          </a:p>
          <a:p>
            <a:pPr marL="0" indent="442913" algn="justLow" eaLnBrk="1" hangingPunct="1">
              <a:buFontTx/>
              <a:buNone/>
            </a:pPr>
            <a:endParaRPr lang="fr-FR" dirty="0" smtClean="0"/>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a:bodyPr>
          <a:lstStyle/>
          <a:p>
            <a:pPr eaLnBrk="1" fontAlgn="auto" hangingPunct="1">
              <a:spcAft>
                <a:spcPts val="0"/>
              </a:spcAft>
              <a:defRPr/>
            </a:pPr>
            <a:r>
              <a:rPr lang="fr-FR" sz="2000" dirty="0" smtClean="0">
                <a:solidFill>
                  <a:srgbClr val="7B9899"/>
                </a:solidFill>
              </a:rPr>
              <a:t/>
            </a:r>
            <a:br>
              <a:rPr lang="fr-FR" sz="2000" dirty="0" smtClean="0">
                <a:solidFill>
                  <a:srgbClr val="7B9899"/>
                </a:solidFill>
              </a:rPr>
            </a:br>
            <a:r>
              <a:rPr lang="fr-FR" sz="4000" b="1" dirty="0" smtClean="0"/>
              <a:t>Chapitre II : Les politiques d’emploi  </a:t>
            </a:r>
            <a:endParaRPr lang="fr-FR" sz="7200" b="1" dirty="0" smtClean="0"/>
          </a:p>
        </p:txBody>
      </p:sp>
      <p:sp>
        <p:nvSpPr>
          <p:cNvPr id="59395" name="Rectangle 3"/>
          <p:cNvSpPr>
            <a:spLocks noGrp="1" noChangeArrowheads="1"/>
          </p:cNvSpPr>
          <p:nvPr>
            <p:ph idx="1"/>
          </p:nvPr>
        </p:nvSpPr>
        <p:spPr/>
        <p:txBody>
          <a:bodyPr/>
          <a:lstStyle/>
          <a:p>
            <a:pPr marL="0" indent="0" algn="just">
              <a:buNone/>
            </a:pPr>
            <a:r>
              <a:rPr lang="fr-FR" dirty="0" smtClean="0"/>
              <a:t>Ainsi :</a:t>
            </a:r>
          </a:p>
          <a:p>
            <a:pPr marL="0" indent="0" algn="just"/>
            <a:r>
              <a:rPr lang="fr-FR" dirty="0" smtClean="0"/>
              <a:t>Pour certains, c’est </a:t>
            </a:r>
            <a:r>
              <a:rPr lang="fr-FR" i="1" dirty="0" smtClean="0"/>
              <a:t>une politique macro-économique de croissance </a:t>
            </a:r>
            <a:r>
              <a:rPr lang="fr-FR" dirty="0" smtClean="0"/>
              <a:t>qui peut, en créant des emplois, résoudre le problème. </a:t>
            </a:r>
          </a:p>
          <a:p>
            <a:pPr marL="0" indent="0" algn="just">
              <a:buNone/>
            </a:pPr>
            <a:r>
              <a:rPr lang="fr-FR" dirty="0" smtClean="0"/>
              <a:t>Libéraux et keynésiens se retrouvent aujourd’hui volontiers sur cette proposition avec, toutefois, des divergences marquées.</a:t>
            </a:r>
          </a:p>
          <a:p>
            <a:pPr marL="0" indent="0" algn="just">
              <a:buNone/>
            </a:pPr>
            <a:r>
              <a:rPr lang="fr-FR" dirty="0" smtClean="0"/>
              <a:t> </a:t>
            </a:r>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a:bodyPr>
          <a:lstStyle/>
          <a:p>
            <a:pPr eaLnBrk="1" fontAlgn="auto" hangingPunct="1">
              <a:spcAft>
                <a:spcPts val="0"/>
              </a:spcAft>
              <a:defRPr/>
            </a:pPr>
            <a:r>
              <a:rPr lang="fr-FR" sz="2000" dirty="0" smtClean="0">
                <a:solidFill>
                  <a:srgbClr val="7B9899"/>
                </a:solidFill>
              </a:rPr>
              <a:t/>
            </a:r>
            <a:br>
              <a:rPr lang="fr-FR" sz="2000" dirty="0" smtClean="0">
                <a:solidFill>
                  <a:srgbClr val="7B9899"/>
                </a:solidFill>
              </a:rPr>
            </a:br>
            <a:r>
              <a:rPr lang="fr-FR" sz="4000" b="1" dirty="0" smtClean="0"/>
              <a:t>Chapitre II : Les politiques d’emploi  </a:t>
            </a:r>
            <a:endParaRPr lang="fr-FR" sz="7200" b="1" dirty="0" smtClean="0"/>
          </a:p>
        </p:txBody>
      </p:sp>
      <p:sp>
        <p:nvSpPr>
          <p:cNvPr id="59395" name="Rectangle 3"/>
          <p:cNvSpPr>
            <a:spLocks noGrp="1" noChangeArrowheads="1"/>
          </p:cNvSpPr>
          <p:nvPr>
            <p:ph idx="1"/>
          </p:nvPr>
        </p:nvSpPr>
        <p:spPr/>
        <p:txBody>
          <a:bodyPr/>
          <a:lstStyle/>
          <a:p>
            <a:pPr marL="0" indent="0" algn="just">
              <a:buNone/>
            </a:pPr>
            <a:r>
              <a:rPr lang="fr-FR" dirty="0" smtClean="0"/>
              <a:t>Pour les libéraux, c’est un recours accru au marché qui rétablira la croissance ;</a:t>
            </a:r>
          </a:p>
          <a:p>
            <a:pPr marL="0" indent="0" algn="just">
              <a:buNone/>
            </a:pPr>
            <a:r>
              <a:rPr lang="fr-FR" dirty="0" smtClean="0"/>
              <a:t>pour les keynésiens, c’est une politique économique mieux adaptée qui doit être mise en œuvre pour atteindre cet objectif.</a:t>
            </a:r>
          </a:p>
          <a:p>
            <a:pPr marL="0" indent="442913" algn="justLow" eaLnBrk="1" hangingPunct="1"/>
            <a:endParaRPr lang="fr-FR" dirty="0" smtClean="0"/>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r-FR" sz="2400" b="1" smtClean="0"/>
              <a:t>Chapitre I : LES MÉCANISMES : FONCTIONNEMENT DU MARCHÉ DU TRAVAIL ET EXPLICATIONS DU CHÔMAGE</a:t>
            </a:r>
          </a:p>
        </p:txBody>
      </p:sp>
      <p:sp>
        <p:nvSpPr>
          <p:cNvPr id="8195" name="Rectangle 3"/>
          <p:cNvSpPr>
            <a:spLocks noGrp="1" noChangeArrowheads="1"/>
          </p:cNvSpPr>
          <p:nvPr>
            <p:ph idx="1"/>
          </p:nvPr>
        </p:nvSpPr>
        <p:spPr>
          <a:xfrm>
            <a:off x="323850" y="1600200"/>
            <a:ext cx="8820150" cy="4997450"/>
          </a:xfrm>
        </p:spPr>
        <p:txBody>
          <a:bodyPr/>
          <a:lstStyle/>
          <a:p>
            <a:pPr marL="0" indent="0" algn="just" eaLnBrk="1" hangingPunct="1">
              <a:buFontTx/>
              <a:buNone/>
            </a:pPr>
            <a:r>
              <a:rPr lang="fr-FR" b="1" smtClean="0"/>
              <a:t>Le marché du travail : plusieurs caractéristiques :</a:t>
            </a:r>
          </a:p>
          <a:p>
            <a:pPr marL="0" indent="0" algn="just" eaLnBrk="1" hangingPunct="1"/>
            <a:r>
              <a:rPr lang="fr-FR" b="1" smtClean="0"/>
              <a:t> Tertiairisation </a:t>
            </a:r>
          </a:p>
          <a:p>
            <a:pPr marL="0" indent="0" algn="just" eaLnBrk="1" hangingPunct="1"/>
            <a:r>
              <a:rPr lang="fr-FR" b="1" smtClean="0"/>
              <a:t> Féminisation</a:t>
            </a:r>
          </a:p>
          <a:p>
            <a:pPr marL="0" indent="0" algn="just" eaLnBrk="1" hangingPunct="1"/>
            <a:r>
              <a:rPr lang="fr-FR" b="1" smtClean="0"/>
              <a:t> Précarisation</a:t>
            </a:r>
          </a:p>
          <a:p>
            <a:pPr marL="0" indent="0" algn="just" eaLnBrk="1" hangingPunct="1"/>
            <a:r>
              <a:rPr lang="fr-FR" b="1" smtClean="0"/>
              <a:t>Augmentation du niveau de qualification</a:t>
            </a:r>
          </a:p>
        </p:txBody>
      </p:sp>
      <p:sp>
        <p:nvSpPr>
          <p:cNvPr id="184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a:bodyPr>
          <a:lstStyle/>
          <a:p>
            <a:pPr eaLnBrk="1" fontAlgn="auto" hangingPunct="1">
              <a:spcAft>
                <a:spcPts val="0"/>
              </a:spcAft>
              <a:defRPr/>
            </a:pPr>
            <a:r>
              <a:rPr lang="fr-FR" sz="2000" dirty="0" smtClean="0">
                <a:solidFill>
                  <a:srgbClr val="7B9899"/>
                </a:solidFill>
              </a:rPr>
              <a:t/>
            </a:r>
            <a:br>
              <a:rPr lang="fr-FR" sz="2000" dirty="0" smtClean="0">
                <a:solidFill>
                  <a:srgbClr val="7B9899"/>
                </a:solidFill>
              </a:rPr>
            </a:br>
            <a:r>
              <a:rPr lang="fr-FR" sz="4000" b="1" dirty="0" smtClean="0"/>
              <a:t>Chapitre II : Les politiques d’emploi  </a:t>
            </a:r>
            <a:endParaRPr lang="fr-FR" sz="7200" b="1" dirty="0" smtClean="0"/>
          </a:p>
        </p:txBody>
      </p:sp>
      <p:sp>
        <p:nvSpPr>
          <p:cNvPr id="59395" name="Rectangle 3"/>
          <p:cNvSpPr>
            <a:spLocks noGrp="1" noChangeArrowheads="1"/>
          </p:cNvSpPr>
          <p:nvPr>
            <p:ph idx="1"/>
          </p:nvPr>
        </p:nvSpPr>
        <p:spPr/>
        <p:txBody>
          <a:bodyPr/>
          <a:lstStyle/>
          <a:p>
            <a:pPr marL="0" indent="0" algn="just"/>
            <a:r>
              <a:rPr lang="fr-FR" dirty="0" smtClean="0"/>
              <a:t>Pour d’autres, la question doit être traitée, non pas dans une politique économique globale, mais dans la </a:t>
            </a:r>
            <a:r>
              <a:rPr lang="fr-FR" i="1" dirty="0" smtClean="0"/>
              <a:t>redéfinition des règles de fonctionnement du marché du travail </a:t>
            </a:r>
            <a:r>
              <a:rPr lang="fr-FR" dirty="0" smtClean="0"/>
              <a:t>puisque c’est l’inadéquation de l’offre et de la demande de travail qui produit le chômage. </a:t>
            </a:r>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a:bodyPr>
          <a:lstStyle/>
          <a:p>
            <a:pPr eaLnBrk="1" fontAlgn="auto" hangingPunct="1">
              <a:spcAft>
                <a:spcPts val="0"/>
              </a:spcAft>
              <a:defRPr/>
            </a:pPr>
            <a:r>
              <a:rPr lang="fr-FR" sz="2000" dirty="0" smtClean="0">
                <a:solidFill>
                  <a:srgbClr val="7B9899"/>
                </a:solidFill>
              </a:rPr>
              <a:t/>
            </a:r>
            <a:br>
              <a:rPr lang="fr-FR" sz="2000" dirty="0" smtClean="0">
                <a:solidFill>
                  <a:srgbClr val="7B9899"/>
                </a:solidFill>
              </a:rPr>
            </a:br>
            <a:r>
              <a:rPr lang="fr-FR" sz="4000" b="1" dirty="0" smtClean="0"/>
              <a:t>Chapitre II : Les politiques d’emploi  </a:t>
            </a:r>
            <a:endParaRPr lang="fr-FR" sz="7200" b="1" dirty="0" smtClean="0"/>
          </a:p>
        </p:txBody>
      </p:sp>
      <p:sp>
        <p:nvSpPr>
          <p:cNvPr id="59395" name="Rectangle 3"/>
          <p:cNvSpPr>
            <a:spLocks noGrp="1" noChangeArrowheads="1"/>
          </p:cNvSpPr>
          <p:nvPr>
            <p:ph idx="1"/>
          </p:nvPr>
        </p:nvSpPr>
        <p:spPr/>
        <p:txBody>
          <a:bodyPr/>
          <a:lstStyle/>
          <a:p>
            <a:pPr marL="0" indent="0" algn="just">
              <a:buNone/>
            </a:pPr>
            <a:r>
              <a:rPr lang="fr-FR" dirty="0" smtClean="0"/>
              <a:t>Il y a à ce niveau un désaccord entre ceux qui prônent davantage de flexibilité (des salaires ou des procédures d’embauche) et ceux qui préconisent des règles plus contraignantes (comme la réduction du temps légal de travail par exemple).</a:t>
            </a:r>
          </a:p>
          <a:p>
            <a:pPr marL="0" indent="442913" algn="justLow" eaLnBrk="1" hangingPunct="1">
              <a:buFontTx/>
              <a:buNone/>
            </a:pPr>
            <a:endParaRPr lang="fr-FR" dirty="0" smtClean="0"/>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dirty="0" smtClean="0">
                <a:solidFill>
                  <a:srgbClr val="7B9899"/>
                </a:solidFill>
              </a:rPr>
              <a:t/>
            </a:r>
            <a:br>
              <a:rPr lang="fr-FR" sz="2000" dirty="0" smtClean="0">
                <a:solidFill>
                  <a:srgbClr val="7B9899"/>
                </a:solidFill>
              </a:rPr>
            </a:br>
            <a:r>
              <a:rPr lang="fr-FR" sz="4000" b="1" dirty="0" smtClean="0"/>
              <a:t>Chapitre II : Les politiques d’emploi </a:t>
            </a:r>
            <a:br>
              <a:rPr lang="fr-FR" sz="4000" b="1" dirty="0" smtClean="0"/>
            </a:br>
            <a:r>
              <a:rPr lang="fr-FR" sz="3600" b="1" dirty="0" smtClean="0"/>
              <a:t> </a:t>
            </a:r>
            <a:r>
              <a:rPr lang="fr-FR" sz="2200" b="1" dirty="0" smtClean="0"/>
              <a:t>Section I : Les politiques de croissance économique</a:t>
            </a:r>
            <a:r>
              <a:rPr lang="fr-FR" sz="2200" dirty="0" smtClean="0"/>
              <a:t/>
            </a:r>
            <a:br>
              <a:rPr lang="fr-FR" sz="2200" dirty="0" smtClean="0"/>
            </a:br>
            <a:r>
              <a:rPr lang="fr-FR" sz="2700" b="1" dirty="0" smtClean="0"/>
              <a:t> </a:t>
            </a:r>
            <a:endParaRPr lang="fr-FR" sz="7200" b="1" dirty="0" smtClean="0"/>
          </a:p>
        </p:txBody>
      </p:sp>
      <p:sp>
        <p:nvSpPr>
          <p:cNvPr id="59395" name="Rectangle 3"/>
          <p:cNvSpPr>
            <a:spLocks noGrp="1" noChangeArrowheads="1"/>
          </p:cNvSpPr>
          <p:nvPr>
            <p:ph idx="1"/>
          </p:nvPr>
        </p:nvSpPr>
        <p:spPr/>
        <p:txBody>
          <a:bodyPr/>
          <a:lstStyle/>
          <a:p>
            <a:pPr marL="0" indent="442913" algn="justLow" eaLnBrk="1" hangingPunct="1">
              <a:buFontTx/>
              <a:buNone/>
            </a:pPr>
            <a:r>
              <a:rPr lang="fr-FR" dirty="0" smtClean="0"/>
              <a:t>La résorption du chômage requiert une politique de croissance économique interne et externe.</a:t>
            </a:r>
          </a:p>
          <a:p>
            <a:pPr marL="0" indent="442913" algn="justLow" eaLnBrk="1" hangingPunct="1">
              <a:buFontTx/>
              <a:buNone/>
            </a:pPr>
            <a:r>
              <a:rPr lang="fr-FR" dirty="0" smtClean="0"/>
              <a:t>La relation entre croissance économique et chômage est établie par OKUN (Loi d’OKUN) : la corrélation est négative.</a:t>
            </a:r>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dirty="0" smtClean="0">
                <a:solidFill>
                  <a:srgbClr val="7B9899"/>
                </a:solidFill>
              </a:rPr>
              <a:t/>
            </a:r>
            <a:br>
              <a:rPr lang="fr-FR" sz="2000" dirty="0" smtClean="0">
                <a:solidFill>
                  <a:srgbClr val="7B9899"/>
                </a:solidFill>
              </a:rPr>
            </a:br>
            <a:r>
              <a:rPr lang="fr-FR" sz="4000" b="1" dirty="0" smtClean="0"/>
              <a:t>Chapitre II : Les politiques d’emploi </a:t>
            </a:r>
            <a:br>
              <a:rPr lang="fr-FR" sz="4000" b="1" dirty="0" smtClean="0"/>
            </a:br>
            <a:r>
              <a:rPr lang="fr-FR" sz="3600" b="1" dirty="0" smtClean="0"/>
              <a:t> </a:t>
            </a:r>
            <a:r>
              <a:rPr lang="fr-FR" sz="2200" b="1" dirty="0" smtClean="0"/>
              <a:t>Section I : Les politiques de croissance économique</a:t>
            </a:r>
            <a:r>
              <a:rPr lang="fr-FR" sz="2200" dirty="0" smtClean="0"/>
              <a:t/>
            </a:r>
            <a:br>
              <a:rPr lang="fr-FR" sz="2200" dirty="0" smtClean="0"/>
            </a:br>
            <a:r>
              <a:rPr lang="fr-FR" sz="2700" b="1" dirty="0" smtClean="0"/>
              <a:t> </a:t>
            </a:r>
            <a:endParaRPr lang="fr-FR" sz="7200" b="1" dirty="0" smtClean="0"/>
          </a:p>
        </p:txBody>
      </p:sp>
      <p:sp>
        <p:nvSpPr>
          <p:cNvPr id="59395" name="Rectangle 3"/>
          <p:cNvSpPr>
            <a:spLocks noGrp="1" noChangeArrowheads="1"/>
          </p:cNvSpPr>
          <p:nvPr>
            <p:ph idx="1"/>
          </p:nvPr>
        </p:nvSpPr>
        <p:spPr/>
        <p:txBody>
          <a:bodyPr/>
          <a:lstStyle/>
          <a:p>
            <a:pPr marL="0" indent="442913" algn="justLow" eaLnBrk="1" hangingPunct="1">
              <a:buFontTx/>
              <a:buNone/>
            </a:pPr>
            <a:r>
              <a:rPr lang="fr-FR" dirty="0" smtClean="0"/>
              <a:t>Les mesures à prendre :</a:t>
            </a:r>
          </a:p>
          <a:p>
            <a:pPr marL="0" indent="442913" algn="justLow" eaLnBrk="1" hangingPunct="1">
              <a:buFontTx/>
              <a:buNone/>
            </a:pPr>
            <a:r>
              <a:rPr lang="fr-FR" dirty="0" smtClean="0"/>
              <a:t>-Promotion de l’investissement et de la consommation ;</a:t>
            </a:r>
          </a:p>
          <a:p>
            <a:pPr marL="0" indent="442913" algn="justLow" eaLnBrk="1" hangingPunct="1">
              <a:buFontTx/>
              <a:buNone/>
            </a:pPr>
            <a:r>
              <a:rPr lang="fr-FR" dirty="0" smtClean="0"/>
              <a:t>-Renforcement de la compétitivité économique ;</a:t>
            </a:r>
          </a:p>
          <a:p>
            <a:pPr marL="0" indent="442913" algn="justLow" eaLnBrk="1" hangingPunct="1">
              <a:buFontTx/>
              <a:buNone/>
            </a:pPr>
            <a:r>
              <a:rPr lang="fr-FR" dirty="0" smtClean="0"/>
              <a:t>-Action par les politiques économiques </a:t>
            </a:r>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fontScale="90000"/>
          </a:bodyPr>
          <a:lstStyle/>
          <a:p>
            <a:pPr eaLnBrk="1" fontAlgn="auto" hangingPunct="1">
              <a:spcAft>
                <a:spcPts val="0"/>
              </a:spcAft>
              <a:defRPr/>
            </a:pPr>
            <a:r>
              <a:rPr lang="fr-FR" sz="2000" dirty="0" smtClean="0">
                <a:solidFill>
                  <a:srgbClr val="7B9899"/>
                </a:solidFill>
              </a:rPr>
              <a:t/>
            </a:r>
            <a:br>
              <a:rPr lang="fr-FR" sz="2000" dirty="0" smtClean="0">
                <a:solidFill>
                  <a:srgbClr val="7B9899"/>
                </a:solidFill>
              </a:rPr>
            </a:br>
            <a:r>
              <a:rPr lang="fr-FR" sz="2000" dirty="0" smtClean="0">
                <a:solidFill>
                  <a:srgbClr val="7B9899"/>
                </a:solidFill>
              </a:rPr>
              <a:t/>
            </a:r>
            <a:br>
              <a:rPr lang="fr-FR" sz="2000" dirty="0" smtClean="0">
                <a:solidFill>
                  <a:srgbClr val="7B9899"/>
                </a:solidFill>
              </a:rPr>
            </a:br>
            <a:r>
              <a:rPr lang="fr-FR" sz="4000" b="1" dirty="0" smtClean="0"/>
              <a:t>Chapitre II : Les politiques d’emploi </a:t>
            </a:r>
            <a:br>
              <a:rPr lang="fr-FR" sz="4000" b="1" dirty="0" smtClean="0"/>
            </a:br>
            <a:r>
              <a:rPr lang="fr-FR" sz="3600" b="1" dirty="0" smtClean="0"/>
              <a:t> </a:t>
            </a:r>
            <a:r>
              <a:rPr lang="fr-FR" sz="2000" b="1" dirty="0" smtClean="0"/>
              <a:t>Section II : La redéfinition des règles de fonctionnement du marché du travail</a:t>
            </a:r>
            <a:r>
              <a:rPr lang="fr-FR" sz="2000" dirty="0" smtClean="0"/>
              <a:t/>
            </a:r>
            <a:br>
              <a:rPr lang="fr-FR" sz="2000" dirty="0" smtClean="0"/>
            </a:br>
            <a:endParaRPr lang="fr-FR" sz="7200" b="1" dirty="0" smtClean="0"/>
          </a:p>
        </p:txBody>
      </p:sp>
      <p:sp>
        <p:nvSpPr>
          <p:cNvPr id="59395" name="Rectangle 3"/>
          <p:cNvSpPr>
            <a:spLocks noGrp="1" noChangeArrowheads="1"/>
          </p:cNvSpPr>
          <p:nvPr>
            <p:ph idx="1"/>
          </p:nvPr>
        </p:nvSpPr>
        <p:spPr/>
        <p:txBody>
          <a:bodyPr/>
          <a:lstStyle/>
          <a:p>
            <a:pPr marL="0" indent="442913" algn="justLow" eaLnBrk="1" hangingPunct="1">
              <a:buFontTx/>
              <a:buNone/>
            </a:pPr>
            <a:r>
              <a:rPr lang="fr-FR" dirty="0" smtClean="0"/>
              <a:t>La solution au chômage passe par :</a:t>
            </a:r>
          </a:p>
          <a:p>
            <a:pPr marL="0" indent="442913" algn="justLow" eaLnBrk="1" hangingPunct="1">
              <a:buFontTx/>
              <a:buNone/>
            </a:pPr>
            <a:r>
              <a:rPr lang="fr-FR" dirty="0" smtClean="0"/>
              <a:t>-la réduction du coût salarial ;</a:t>
            </a:r>
          </a:p>
          <a:p>
            <a:pPr marL="0" indent="442913" algn="justLow" eaLnBrk="1" hangingPunct="1">
              <a:buFontTx/>
              <a:buNone/>
            </a:pPr>
            <a:r>
              <a:rPr lang="fr-FR" dirty="0" smtClean="0"/>
              <a:t>-l’instauration de la flexibilité </a:t>
            </a:r>
          </a:p>
          <a:p>
            <a:pPr marL="0" indent="442913" algn="justLow" eaLnBrk="1" hangingPunct="1">
              <a:buFontTx/>
              <a:buNone/>
            </a:pPr>
            <a:r>
              <a:rPr lang="fr-FR" dirty="0" smtClean="0"/>
              <a:t>-la réduction du temps de travail</a:t>
            </a:r>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274638"/>
            <a:ext cx="8218487" cy="1425575"/>
          </a:xfrm>
        </p:spPr>
        <p:txBody>
          <a:bodyPr rtlCol="0">
            <a:normAutofit fontScale="90000"/>
          </a:bodyPr>
          <a:lstStyle/>
          <a:p>
            <a:r>
              <a:rPr lang="fr-FR" sz="2000" dirty="0" smtClean="0">
                <a:solidFill>
                  <a:srgbClr val="7B9899"/>
                </a:solidFill>
              </a:rPr>
              <a:t/>
            </a:r>
            <a:br>
              <a:rPr lang="fr-FR" sz="2000" dirty="0" smtClean="0">
                <a:solidFill>
                  <a:srgbClr val="7B9899"/>
                </a:solidFill>
              </a:rPr>
            </a:br>
            <a:r>
              <a:rPr lang="fr-FR" sz="4000" b="1" dirty="0" smtClean="0"/>
              <a:t>Chapitre II : Les politiques d’emploi </a:t>
            </a:r>
            <a:br>
              <a:rPr lang="fr-FR" sz="4000" b="1" dirty="0" smtClean="0"/>
            </a:br>
            <a:r>
              <a:rPr lang="fr-FR" sz="3600" b="1" dirty="0" smtClean="0"/>
              <a:t> </a:t>
            </a:r>
            <a:r>
              <a:rPr lang="fr-FR" sz="2200" b="1" dirty="0" smtClean="0"/>
              <a:t>Section III : Le traitement social du chômage</a:t>
            </a:r>
            <a:endParaRPr lang="fr-FR" sz="1800" dirty="0"/>
          </a:p>
        </p:txBody>
      </p:sp>
      <p:sp>
        <p:nvSpPr>
          <p:cNvPr id="59395" name="Rectangle 3"/>
          <p:cNvSpPr>
            <a:spLocks noGrp="1" noChangeArrowheads="1"/>
          </p:cNvSpPr>
          <p:nvPr>
            <p:ph idx="1"/>
          </p:nvPr>
        </p:nvSpPr>
        <p:spPr>
          <a:xfrm>
            <a:off x="457200" y="2060848"/>
            <a:ext cx="8147248" cy="4065315"/>
          </a:xfrm>
        </p:spPr>
        <p:txBody>
          <a:bodyPr/>
          <a:lstStyle/>
          <a:p>
            <a:pPr marL="0" indent="442913" algn="justLow" eaLnBrk="1" hangingPunct="1">
              <a:buFontTx/>
              <a:buNone/>
            </a:pPr>
            <a:r>
              <a:rPr lang="fr-FR" sz="2800" dirty="0" smtClean="0"/>
              <a:t>Trois principales orientations :</a:t>
            </a:r>
          </a:p>
          <a:p>
            <a:pPr marL="0" indent="442913" algn="justLow" eaLnBrk="1" hangingPunct="1"/>
            <a:r>
              <a:rPr lang="fr-FR" sz="2800" dirty="0" smtClean="0"/>
              <a:t> l’indemnisation : octroyer un revenu de remplacement ; </a:t>
            </a:r>
          </a:p>
          <a:p>
            <a:pPr marL="0" indent="442913" algn="justLow" eaLnBrk="1" hangingPunct="1"/>
            <a:r>
              <a:rPr lang="fr-FR" sz="2800" dirty="0" smtClean="0"/>
              <a:t>l’aide au placement des chômeurs : faciliter la rencontre entre l’offre et la demande de travail ;</a:t>
            </a:r>
          </a:p>
          <a:p>
            <a:pPr marL="0" indent="442913" algn="justLow" eaLnBrk="1" hangingPunct="1"/>
            <a:r>
              <a:rPr lang="fr-FR" sz="2800" dirty="0" smtClean="0"/>
              <a:t> l’orientation professionnelle et la formation </a:t>
            </a:r>
            <a:r>
              <a:rPr lang="fr-FR" sz="2800" smtClean="0"/>
              <a:t>: adapter </a:t>
            </a:r>
            <a:r>
              <a:rPr lang="fr-FR" sz="2800" dirty="0" smtClean="0"/>
              <a:t>les ressources en main d’œuvre aux mutations du système productif.</a:t>
            </a:r>
          </a:p>
        </p:txBody>
      </p:sp>
      <p:sp>
        <p:nvSpPr>
          <p:cNvPr id="69635"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fr-FR" sz="3200" b="1" smtClean="0"/>
              <a:t>Section I : Les théories traditionnelles</a:t>
            </a:r>
            <a:r>
              <a:rPr lang="fr-FR" sz="2000" b="1" smtClean="0"/>
              <a:t/>
            </a:r>
            <a:br>
              <a:rPr lang="fr-FR" sz="2000" b="1" smtClean="0"/>
            </a:br>
            <a:r>
              <a:rPr lang="fr-FR" sz="2000" b="1" smtClean="0"/>
              <a:t>A -Les théories classiques</a:t>
            </a:r>
          </a:p>
        </p:txBody>
      </p:sp>
      <p:sp>
        <p:nvSpPr>
          <p:cNvPr id="9219" name="Rectangle 3"/>
          <p:cNvSpPr>
            <a:spLocks noGrp="1" noChangeArrowheads="1"/>
          </p:cNvSpPr>
          <p:nvPr>
            <p:ph idx="1"/>
          </p:nvPr>
        </p:nvSpPr>
        <p:spPr>
          <a:xfrm>
            <a:off x="323850" y="1600200"/>
            <a:ext cx="8362950" cy="4997450"/>
          </a:xfrm>
        </p:spPr>
        <p:txBody>
          <a:bodyPr/>
          <a:lstStyle/>
          <a:p>
            <a:pPr marL="0" indent="0" algn="just" eaLnBrk="1" hangingPunct="1">
              <a:buFontTx/>
              <a:buNone/>
            </a:pPr>
            <a:r>
              <a:rPr lang="fr-FR" b="1" smtClean="0"/>
              <a:t>Selon les classiques, la régulation du marché du travail se faisait par </a:t>
            </a:r>
            <a:r>
              <a:rPr lang="fr-FR" b="1" u="sng" smtClean="0"/>
              <a:t>l’élimination physique</a:t>
            </a:r>
            <a:r>
              <a:rPr lang="fr-FR" b="1" smtClean="0"/>
              <a:t> des travailleurs les plus pauvres.</a:t>
            </a:r>
            <a:r>
              <a:rPr lang="fr-FR" smtClean="0"/>
              <a:t> </a:t>
            </a:r>
          </a:p>
        </p:txBody>
      </p:sp>
      <p:sp>
        <p:nvSpPr>
          <p:cNvPr id="19459"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fr-FR" sz="3200" b="1" smtClean="0"/>
              <a:t>Section I : Les théories traditionnelles</a:t>
            </a:r>
            <a:r>
              <a:rPr lang="fr-FR" sz="2000" b="1" smtClean="0"/>
              <a:t/>
            </a:r>
            <a:br>
              <a:rPr lang="fr-FR" sz="2000" b="1" smtClean="0"/>
            </a:br>
            <a:r>
              <a:rPr lang="fr-FR" sz="2000" b="1" smtClean="0"/>
              <a:t> B - L’analyse néo-classique</a:t>
            </a:r>
            <a:endParaRPr lang="fr-FR" sz="1000" b="1" smtClean="0"/>
          </a:p>
        </p:txBody>
      </p:sp>
      <p:sp>
        <p:nvSpPr>
          <p:cNvPr id="10243" name="Rectangle 3"/>
          <p:cNvSpPr>
            <a:spLocks noGrp="1" noChangeArrowheads="1"/>
          </p:cNvSpPr>
          <p:nvPr>
            <p:ph idx="1"/>
          </p:nvPr>
        </p:nvSpPr>
        <p:spPr>
          <a:xfrm>
            <a:off x="323850" y="1600200"/>
            <a:ext cx="8362950" cy="4997450"/>
          </a:xfrm>
        </p:spPr>
        <p:txBody>
          <a:bodyPr/>
          <a:lstStyle/>
          <a:p>
            <a:pPr marL="0" indent="450850" eaLnBrk="1" hangingPunct="1"/>
            <a:endParaRPr lang="fr-FR" sz="2800" smtClean="0"/>
          </a:p>
          <a:p>
            <a:pPr marL="0" indent="450850" algn="just" eaLnBrk="1" hangingPunct="1"/>
            <a:r>
              <a:rPr lang="fr-FR" sz="2800" smtClean="0"/>
              <a:t>Impossibilité du chômage car il y a une régulation par le salaire. </a:t>
            </a:r>
          </a:p>
          <a:p>
            <a:pPr marL="0" indent="450850" algn="just" eaLnBrk="1" hangingPunct="1"/>
            <a:r>
              <a:rPr lang="fr-FR" sz="2800" smtClean="0"/>
              <a:t>Lorsque le chômage apparaît, il peut s’expliquer par : </a:t>
            </a:r>
          </a:p>
          <a:p>
            <a:pPr marL="0" indent="450850" algn="just" eaLnBrk="1" hangingPunct="1">
              <a:buFontTx/>
              <a:buChar char="-"/>
            </a:pPr>
            <a:r>
              <a:rPr lang="fr-FR" sz="2800" smtClean="0"/>
              <a:t> les délais d’adaptation entre l’offre et la demande de travail </a:t>
            </a:r>
            <a:r>
              <a:rPr lang="fr-FR" sz="2800" i="1" smtClean="0"/>
              <a:t>(chômage « frictionnel </a:t>
            </a:r>
            <a:r>
              <a:rPr lang="fr-FR" sz="2800" smtClean="0"/>
              <a:t>») ;</a:t>
            </a:r>
          </a:p>
          <a:p>
            <a:pPr marL="0" indent="450850" algn="just" eaLnBrk="1" hangingPunct="1">
              <a:buFontTx/>
              <a:buChar char="-"/>
            </a:pPr>
            <a:r>
              <a:rPr lang="fr-FR" sz="2800" smtClean="0"/>
              <a:t> les rigidités du marché du travail : opposition ouvrière et syndicale à la baisse du salaire. </a:t>
            </a:r>
          </a:p>
        </p:txBody>
      </p:sp>
      <p:sp>
        <p:nvSpPr>
          <p:cNvPr id="20483"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fr-FR" sz="3600" b="1" smtClean="0"/>
              <a:t>Section I : Les théories traditionnelles</a:t>
            </a:r>
            <a:r>
              <a:rPr lang="fr-FR" sz="2400" b="1" smtClean="0"/>
              <a:t/>
            </a:r>
            <a:br>
              <a:rPr lang="fr-FR" sz="2400" b="1" smtClean="0"/>
            </a:br>
            <a:r>
              <a:rPr lang="fr-FR" sz="2400" b="1" smtClean="0"/>
              <a:t> B - L’analyse néo-classique</a:t>
            </a:r>
            <a:endParaRPr lang="fr-FR" sz="1200" b="1" smtClean="0"/>
          </a:p>
        </p:txBody>
      </p:sp>
      <p:sp>
        <p:nvSpPr>
          <p:cNvPr id="11267" name="Rectangle 3"/>
          <p:cNvSpPr>
            <a:spLocks noGrp="1" noChangeArrowheads="1"/>
          </p:cNvSpPr>
          <p:nvPr>
            <p:ph idx="1"/>
          </p:nvPr>
        </p:nvSpPr>
        <p:spPr>
          <a:xfrm>
            <a:off x="323850" y="1600200"/>
            <a:ext cx="8496300" cy="4997450"/>
          </a:xfrm>
        </p:spPr>
        <p:txBody>
          <a:bodyPr/>
          <a:lstStyle/>
          <a:p>
            <a:pPr marL="0" indent="450850" eaLnBrk="1" hangingPunct="1"/>
            <a:r>
              <a:rPr lang="fr-FR" smtClean="0"/>
              <a:t>Dans tous les cas, le chômage est  </a:t>
            </a:r>
            <a:r>
              <a:rPr lang="fr-FR" i="1" smtClean="0"/>
              <a:t>« </a:t>
            </a:r>
            <a:r>
              <a:rPr lang="fr-FR" i="1" u="sng" smtClean="0"/>
              <a:t>volontaire</a:t>
            </a:r>
            <a:r>
              <a:rPr lang="fr-FR" i="1" smtClean="0"/>
              <a:t> ».</a:t>
            </a:r>
            <a:r>
              <a:rPr lang="fr-FR" smtClean="0"/>
              <a:t> </a:t>
            </a:r>
          </a:p>
        </p:txBody>
      </p:sp>
      <p:sp>
        <p:nvSpPr>
          <p:cNvPr id="21507" name="Espace réservé du pied de page 4"/>
          <p:cNvSpPr>
            <a:spLocks noGrp="1"/>
          </p:cNvSpPr>
          <p:nvPr>
            <p:ph type="ftr" sz="quarter" idx="11"/>
          </p:nvPr>
        </p:nvSpPr>
        <p:spPr bwMode="auto">
          <a:ln>
            <a:miter lim="800000"/>
            <a:headEnd/>
            <a:tailEnd/>
          </a:ln>
        </p:spPr>
        <p:txBody>
          <a:bodyPr wrap="square" numCol="1" anchor="t" anchorCtr="0" compatLnSpc="1">
            <a:prstTxWarp prst="textNoShape">
              <a:avLst/>
            </a:prstTxWarp>
          </a:bodyPr>
          <a:lstStyle/>
          <a:p>
            <a:pPr>
              <a:defRPr/>
            </a:pPr>
            <a:r>
              <a:rPr lang="fr-FR"/>
              <a:t>A. EL HIRI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669</TotalTime>
  <Words>2489</Words>
  <Application>Microsoft Office PowerPoint</Application>
  <PresentationFormat>Affichage à l'écran (4:3)</PresentationFormat>
  <Paragraphs>334</Paragraphs>
  <Slides>65</Slides>
  <Notes>0</Notes>
  <HiddenSlides>0</HiddenSlides>
  <MMClips>0</MMClips>
  <ScaleCrop>false</ScaleCrop>
  <HeadingPairs>
    <vt:vector size="4" baseType="variant">
      <vt:variant>
        <vt:lpstr>Thème</vt:lpstr>
      </vt:variant>
      <vt:variant>
        <vt:i4>1</vt:i4>
      </vt:variant>
      <vt:variant>
        <vt:lpstr>Titres des diapositives</vt:lpstr>
      </vt:variant>
      <vt:variant>
        <vt:i4>65</vt:i4>
      </vt:variant>
    </vt:vector>
  </HeadingPairs>
  <TitlesOfParts>
    <vt:vector size="66" baseType="lpstr">
      <vt:lpstr>Thème Office</vt:lpstr>
      <vt:lpstr>Problèmes sociaux et économiques </vt:lpstr>
      <vt:lpstr>Partie II: MARCHÉ DU TRAVAIL, EMPLOI, CHÔMAGE </vt:lpstr>
      <vt:lpstr>MARCHÉ DU TRAVAIL, EMPLOI, CHÔMAGE </vt:lpstr>
      <vt:lpstr>MARCHÉ DU TRAVAIL, EMPLOI, CHÔMAGE </vt:lpstr>
      <vt:lpstr>MARCHÉ DU TRAVAIL, EMPLOI, CHÔMAGE </vt:lpstr>
      <vt:lpstr>Chapitre I : LES MÉCANISMES : FONCTIONNEMENT DU MARCHÉ DU TRAVAIL ET EXPLICATIONS DU CHÔMAGE</vt:lpstr>
      <vt:lpstr>Section I : Les théories traditionnelles A -Les théories classiques</vt:lpstr>
      <vt:lpstr>Section I : Les théories traditionnelles  B - L’analyse néo-classique</vt:lpstr>
      <vt:lpstr>Section I : Les théories traditionnelles  B - L’analyse néo-classique</vt:lpstr>
      <vt:lpstr>Section I : Les théories traditionnelles  B - L’analyse néo-classique</vt:lpstr>
      <vt:lpstr>Section I : Les théories traditionnelles  B - L’analyse néo-classique</vt:lpstr>
      <vt:lpstr>Section I : Les théories traditionnelles  B - L’analyse néo-classique</vt:lpstr>
      <vt:lpstr>Section I : Les théories traditionnelles  B - L’analyse néo-classique Plus le taux de salaire est élevé, plus les individus offrent une grande quantité de travail sur le marché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B - L’analyse néo-classique </vt:lpstr>
      <vt:lpstr>Section I : Les théories traditionnelles  C - L’analyse keynésienne</vt:lpstr>
      <vt:lpstr>Section I : Les théories traditionnelles  C - L’analyse keynésienne</vt:lpstr>
      <vt:lpstr>Section I : Les théories traditionnelles  C - L’analyse keynésienne</vt:lpstr>
      <vt:lpstr> Section II : Les réactualisations théoriques </vt:lpstr>
      <vt:lpstr> Section II : Les réactualisations théoriques A - La réactualisation des analyses libérales du chômage </vt:lpstr>
      <vt:lpstr> Section II : Les réactualisations théoriques A - La réactualisation des analyses libérales du chômage </vt:lpstr>
      <vt:lpstr> Section II : Les réactualisations théoriques A - La réactualisation des analyses libérales du chômage </vt:lpstr>
      <vt:lpstr> Section II : Les réactualisations théoriques A - La réactualisation des analyses libérales du chômage </vt:lpstr>
      <vt:lpstr> Section II : Les réactualisations théoriques A - La réactualisation des analyses libérales du chômage </vt:lpstr>
      <vt:lpstr> Section II : Les réactualisations théoriques A - La réactualisation des analyses libérales du chômage </vt:lpstr>
      <vt:lpstr> Section II : Les réactualisations théoriques A - La réactualisation des analyses libérales du chômage </vt:lpstr>
      <vt:lpstr> Section II : Les réactualisations théoriques A - La réactualisation des analyses libérales du chômage </vt:lpstr>
      <vt:lpstr> Section II : Les réactualisations théoriques A - La réactualisation des analyses libérales du chômage </vt:lpstr>
      <vt:lpstr> Section II : Les réactualisations théoriques A - La réactualisation des analyses libérales du chômage </vt:lpstr>
      <vt:lpstr> Section II : Les réactualisations théoriques  B - La synthèse entre néo-classiques et keynésiens  </vt:lpstr>
      <vt:lpstr> Section II : Les réactualisations théoriques  B - La synthèse entre néo-classiques et keynésiens  </vt:lpstr>
      <vt:lpstr> Section II : Les réactualisations théoriques  B - La synthèse entre néo-classiques et keynésiens  La loi d'Okun (ou la relation entre emploi et croissance) taux de chômage = 7,22% – 1,5 écart PIB    </vt:lpstr>
      <vt:lpstr> Section II : Les réactualisations théoriques  B - La synthèse entre néo-classiques et keynésiens  </vt:lpstr>
      <vt:lpstr>Section II : Les réactualisations théoriques  B - La synthèse entre néo-classiques et keynésiens</vt:lpstr>
      <vt:lpstr> Section II : Les réactualisations théoriques  B - La synthèse entre néo-classiques et keynésiens  </vt:lpstr>
      <vt:lpstr> Section II : Les réactualisations théoriques  B - La synthèse entre néo-classiques et keynésiens  </vt:lpstr>
      <vt:lpstr> Section II : Les réactualisations théoriques  B - La synthèse entre néo-classiques et keynésiens  </vt:lpstr>
      <vt:lpstr> Section II : Les réactualisations théoriques  B - La synthèse entre néo-classiques et keynésiens  </vt:lpstr>
      <vt:lpstr> Section II : Les réactualisations théoriques  B - La synthèse entre néo-classiques et keynésiens  </vt:lpstr>
      <vt:lpstr> Section II : Les réactualisations théoriques  B - La synthèse entre néo-classiques et keynésiens  </vt:lpstr>
      <vt:lpstr> Section II : Les réactualisations théoriques  B - La synthèse entre néo-classiques et keynésiens  </vt:lpstr>
      <vt:lpstr> Section II : Les réactualisations théoriques  B - La synthèse entre néo-classiques et keynésiens  </vt:lpstr>
      <vt:lpstr> Section II : Les réactualisations théoriques  B - La synthèse entre néo-classiques et keynésiens  </vt:lpstr>
      <vt:lpstr> Section II : Les réactualisations théoriques  B - La synthèse entre néo-classiques et keynésiens  </vt:lpstr>
      <vt:lpstr> Chapitre II : Les politiques d’emploi  </vt:lpstr>
      <vt:lpstr> Chapitre II : Les politiques d’emploi  </vt:lpstr>
      <vt:lpstr> Chapitre II : Les politiques d’emploi  </vt:lpstr>
      <vt:lpstr> Chapitre II : Les politiques d’emploi  </vt:lpstr>
      <vt:lpstr> Chapitre II : Les politiques d’emploi  </vt:lpstr>
      <vt:lpstr> Chapitre II : Les politiques d’emploi   Section I : Les politiques de croissance économique  </vt:lpstr>
      <vt:lpstr> Chapitre II : Les politiques d’emploi   Section I : Les politiques de croissance économique  </vt:lpstr>
      <vt:lpstr>  Chapitre II : Les politiques d’emploi   Section II : La redéfinition des règles de fonctionnement du marché du travail </vt:lpstr>
      <vt:lpstr> Chapitre II : Les politiques d’emploi   Section III : Le traitement social du chômage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MARCHÉ DU TRAVAIL, EMPLOI, CHÔMAGE</dc:title>
  <dc:creator>D</dc:creator>
  <cp:lastModifiedBy>pc</cp:lastModifiedBy>
  <cp:revision>30</cp:revision>
  <dcterms:created xsi:type="dcterms:W3CDTF">2008-04-21T19:25:51Z</dcterms:created>
  <dcterms:modified xsi:type="dcterms:W3CDTF">2013-12-02T15:09:37Z</dcterms:modified>
</cp:coreProperties>
</file>